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73" r:id="rId7"/>
    <p:sldId id="274" r:id="rId8"/>
    <p:sldId id="284" r:id="rId9"/>
    <p:sldId id="309" r:id="rId10"/>
    <p:sldId id="336" r:id="rId11"/>
    <p:sldId id="343" r:id="rId12"/>
    <p:sldId id="335" r:id="rId13"/>
    <p:sldId id="337" r:id="rId14"/>
    <p:sldId id="338" r:id="rId15"/>
    <p:sldId id="339" r:id="rId16"/>
    <p:sldId id="340" r:id="rId17"/>
    <p:sldId id="341" r:id="rId18"/>
    <p:sldId id="342" r:id="rId19"/>
    <p:sldId id="344" r:id="rId20"/>
    <p:sldId id="345" r:id="rId21"/>
    <p:sldId id="285" r:id="rId22"/>
    <p:sldId id="346" r:id="rId23"/>
    <p:sldId id="347" r:id="rId24"/>
    <p:sldId id="348" r:id="rId25"/>
    <p:sldId id="349" r:id="rId26"/>
    <p:sldId id="350" r:id="rId27"/>
    <p:sldId id="279" r:id="rId28"/>
    <p:sldId id="351" r:id="rId29"/>
    <p:sldId id="352" r:id="rId30"/>
    <p:sldId id="353" r:id="rId31"/>
    <p:sldId id="280" r:id="rId32"/>
    <p:sldId id="288" r:id="rId33"/>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6FA"/>
    <a:srgbClr val="8DE2F7"/>
    <a:srgbClr val="F46665"/>
    <a:srgbClr val="FFCC00"/>
    <a:srgbClr val="E5AD54"/>
    <a:srgbClr val="0FB4DB"/>
    <a:srgbClr val="4C4B50"/>
    <a:srgbClr val="6E777C"/>
    <a:srgbClr val="A2A8AC"/>
    <a:srgbClr val="B7BC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987" autoAdjust="0"/>
    <p:restoredTop sz="94660"/>
  </p:normalViewPr>
  <p:slideViewPr>
    <p:cSldViewPr snapToGrid="0">
      <p:cViewPr varScale="1">
        <p:scale>
          <a:sx n="107" d="100"/>
          <a:sy n="107" d="100"/>
        </p:scale>
        <p:origin x="-102" y="-234"/>
      </p:cViewPr>
      <p:guideLst>
        <p:guide orient="horz" pos="2196"/>
        <p:guide pos="3852"/>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gs" Target="tags/tag7.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190886-D680-4D8D-83BE-597FC3A615F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4ED00-A79E-4864-94E5-BB0BC04146A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r>
              <a:rPr lang="en-US" altLang="zh-CN"/>
              <a:t>13</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29</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5</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6</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10</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18</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r>
              <a:rPr lang="en-US" altLang="zh-CN"/>
              <a:t>12</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90500" y="212725"/>
            <a:ext cx="10515600" cy="663575"/>
          </a:xfrm>
        </p:spPr>
        <p:txBody>
          <a:bodyPr>
            <a:normAutofit/>
          </a:bodyPr>
          <a:lstStyle>
            <a:lvl1pPr>
              <a:defRPr sz="3600" b="1">
                <a:solidFill>
                  <a:schemeClr val="tx2"/>
                </a:solidFill>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952500"/>
            <a:ext cx="12192000" cy="576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ircl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spd="slow">
    <p:circl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0"/>
            <a:r>
              <a:rPr lang="zh-CN" altLang="en-US"/>
              <a:t>第二级</a:t>
            </a:r>
            <a:endParaRPr lang="zh-CN" altLang="en-US"/>
          </a:p>
          <a:p>
            <a:pPr lvl="0"/>
            <a:r>
              <a:rPr lang="zh-CN" altLang="en-US"/>
              <a:t>第三级</a:t>
            </a:r>
            <a:endParaRPr lang="zh-CN" altLang="en-US"/>
          </a:p>
          <a:p>
            <a:pPr lvl="0"/>
            <a:r>
              <a:rPr lang="zh-CN" altLang="en-US"/>
              <a:t>第四级</a:t>
            </a:r>
            <a:endParaRPr lang="zh-CN" altLang="en-US"/>
          </a:p>
          <a:p>
            <a:pPr lvl="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2018/8/3</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circl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hyperlink" Target="http://218.197.102.5/" TargetMode="External"/><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xml"/><Relationship Id="rId7" Type="http://schemas.openxmlformats.org/officeDocument/2006/relationships/tags" Target="../tags/tag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image" Target="../media/image30.jpe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0.png"/><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4.jpe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5.emf"/></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Samantha James - Angel Love">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cstate="print"/>
          <a:stretch>
            <a:fillRect/>
          </a:stretch>
        </p:blipFill>
        <p:spPr>
          <a:xfrm>
            <a:off x="4473937" y="-2279073"/>
            <a:ext cx="609600" cy="609600"/>
          </a:xfrm>
          <a:prstGeom prst="rect">
            <a:avLst/>
          </a:prstGeom>
        </p:spPr>
      </p:pic>
      <p:sp>
        <p:nvSpPr>
          <p:cNvPr id="19" name="Rectangle 3"/>
          <p:cNvSpPr txBox="1">
            <a:spLocks noChangeArrowheads="1"/>
          </p:cNvSpPr>
          <p:nvPr/>
        </p:nvSpPr>
        <p:spPr bwMode="auto">
          <a:xfrm>
            <a:off x="687839" y="1394537"/>
            <a:ext cx="9894192" cy="95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7595" b="1" dirty="0" smtClean="0">
                <a:solidFill>
                  <a:srgbClr val="0FB4DB"/>
                </a:solidFill>
                <a:latin typeface="+mn-ea"/>
                <a:ea typeface="+mn-ea"/>
              </a:rPr>
              <a:t>电工电路实验课须知</a:t>
            </a:r>
            <a:endParaRPr lang="zh-CN" altLang="en-US" sz="7595" b="1" dirty="0">
              <a:solidFill>
                <a:srgbClr val="0FB4DB"/>
              </a:solidFill>
              <a:latin typeface="+mn-ea"/>
              <a:ea typeface="+mn-ea"/>
            </a:endParaRPr>
          </a:p>
        </p:txBody>
      </p:sp>
      <p:sp>
        <p:nvSpPr>
          <p:cNvPr id="20" name="TextBox 27"/>
          <p:cNvSpPr txBox="1"/>
          <p:nvPr/>
        </p:nvSpPr>
        <p:spPr>
          <a:xfrm>
            <a:off x="9399214" y="2392475"/>
            <a:ext cx="1048685" cy="369204"/>
          </a:xfrm>
          <a:prstGeom prst="rect">
            <a:avLst/>
          </a:prstGeom>
          <a:solidFill>
            <a:srgbClr val="F46665"/>
          </a:solidFill>
        </p:spPr>
        <p:txBody>
          <a:bodyPr wrap="none" rtlCol="0">
            <a:spAutoFit/>
          </a:bodyPr>
          <a:lstStyle/>
          <a:p>
            <a:r>
              <a:rPr lang="en-US" altLang="zh-CN" sz="1800" dirty="0" smtClean="0">
                <a:solidFill>
                  <a:schemeClr val="bg1"/>
                </a:solidFill>
                <a:latin typeface="+mj-ea"/>
                <a:ea typeface="+mj-ea"/>
              </a:rPr>
              <a:t>2020.10</a:t>
            </a:r>
            <a:endParaRPr lang="zh-CN" altLang="en-US" sz="1800" dirty="0">
              <a:solidFill>
                <a:schemeClr val="bg1"/>
              </a:solidFill>
              <a:latin typeface="+mj-ea"/>
              <a:ea typeface="+mj-ea"/>
            </a:endParaRPr>
          </a:p>
        </p:txBody>
      </p:sp>
      <p:sp>
        <p:nvSpPr>
          <p:cNvPr id="22" name="Rectangle 4"/>
          <p:cNvSpPr txBox="1">
            <a:spLocks noChangeArrowheads="1"/>
          </p:cNvSpPr>
          <p:nvPr/>
        </p:nvSpPr>
        <p:spPr bwMode="auto">
          <a:xfrm>
            <a:off x="2221590" y="2709381"/>
            <a:ext cx="5723055" cy="5038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400" b="0" dirty="0" smtClean="0">
                <a:solidFill>
                  <a:srgbClr val="0FB4DB"/>
                </a:solidFill>
                <a:latin typeface="+mn-ea"/>
                <a:ea typeface="+mn-ea"/>
              </a:rPr>
              <a:t>武汉理工大学电工电子实验中心</a:t>
            </a:r>
            <a:endParaRPr lang="zh-CN" altLang="zh-CN" sz="2400" b="0" dirty="0">
              <a:solidFill>
                <a:srgbClr val="0FB4DB"/>
              </a:solidFill>
              <a:latin typeface="+mn-ea"/>
              <a:ea typeface="+mn-ea"/>
            </a:endParaRPr>
          </a:p>
        </p:txBody>
      </p:sp>
      <p:sp>
        <p:nvSpPr>
          <p:cNvPr id="2" name="文本框 1"/>
          <p:cNvSpPr txBox="1"/>
          <p:nvPr/>
        </p:nvSpPr>
        <p:spPr>
          <a:xfrm>
            <a:off x="396240" y="448945"/>
            <a:ext cx="11612880" cy="645160"/>
          </a:xfrm>
          <a:prstGeom prst="rect">
            <a:avLst/>
          </a:prstGeom>
          <a:noFill/>
        </p:spPr>
        <p:txBody>
          <a:bodyPr wrap="none" rtlCol="0">
            <a:spAutoFit/>
          </a:bodyPr>
          <a:p>
            <a:r>
              <a:rPr lang="zh-CN" altLang="zh-CN" sz="3600" b="1">
                <a:solidFill>
                  <a:srgbClr val="FF0000"/>
                </a:solidFill>
              </a:rPr>
              <a:t>注意：课表和校历只是样表，不是本学期实际课表和校历</a:t>
            </a:r>
            <a:endParaRPr lang="zh-CN" altLang="zh-CN" sz="3600" b="1">
              <a:solidFill>
                <a:srgbClr val="FF0000"/>
              </a:solidFill>
            </a:endParaRPr>
          </a:p>
        </p:txBody>
      </p:sp>
    </p:spTree>
  </p:cSld>
  <p:clrMapOvr>
    <a:masterClrMapping/>
  </p:clrMapOvr>
  <p:transition spd="slow" advClick="0" advTm="3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par>
                          <p:cTn id="7" fill="hold">
                            <p:stCondLst>
                              <p:cond delay="0"/>
                            </p:stCondLst>
                            <p:childTnLst>
                              <p:par>
                                <p:cTn id="8" presetID="56" presetClass="entr" presetSubtype="0" fill="hold" grpId="0" nodeType="afterEffect">
                                  <p:stCondLst>
                                    <p:cond delay="0"/>
                                  </p:stCondLst>
                                  <p:iterate type="lt">
                                    <p:tmPct val="10000"/>
                                  </p:iterate>
                                  <p:childTnLst>
                                    <p:set>
                                      <p:cBhvr>
                                        <p:cTn id="9" dur="1" fill="hold">
                                          <p:stCondLst>
                                            <p:cond delay="0"/>
                                          </p:stCondLst>
                                        </p:cTn>
                                        <p:tgtEl>
                                          <p:spTgt spid="19"/>
                                        </p:tgtEl>
                                        <p:attrNameLst>
                                          <p:attrName>style.visibility</p:attrName>
                                        </p:attrNameLst>
                                      </p:cBhvr>
                                      <p:to>
                                        <p:strVal val="visible"/>
                                      </p:to>
                                    </p:set>
                                    <p:anim by="(-#ppt_w*2)" calcmode="lin" valueType="num">
                                      <p:cBhvr rctx="PPT">
                                        <p:cTn id="10" dur="500" autoRev="1" fill="hold">
                                          <p:stCondLst>
                                            <p:cond delay="0"/>
                                          </p:stCondLst>
                                        </p:cTn>
                                        <p:tgtEl>
                                          <p:spTgt spid="19"/>
                                        </p:tgtEl>
                                        <p:attrNameLst>
                                          <p:attrName>ppt_w</p:attrName>
                                        </p:attrNameLst>
                                      </p:cBhvr>
                                    </p:anim>
                                    <p:anim by="(#ppt_w*0.50)" calcmode="lin" valueType="num">
                                      <p:cBhvr>
                                        <p:cTn id="11" dur="500" decel="50000" autoRev="1" fill="hold">
                                          <p:stCondLst>
                                            <p:cond delay="0"/>
                                          </p:stCondLst>
                                        </p:cTn>
                                        <p:tgtEl>
                                          <p:spTgt spid="19"/>
                                        </p:tgtEl>
                                        <p:attrNameLst>
                                          <p:attrName>ppt_x</p:attrName>
                                        </p:attrNameLst>
                                      </p:cBhvr>
                                    </p:anim>
                                    <p:anim from="(-#ppt_h/2)" to="(#ppt_y)" calcmode="lin" valueType="num">
                                      <p:cBhvr>
                                        <p:cTn id="12" dur="1000" fill="hold">
                                          <p:stCondLst>
                                            <p:cond delay="0"/>
                                          </p:stCondLst>
                                        </p:cTn>
                                        <p:tgtEl>
                                          <p:spTgt spid="19"/>
                                        </p:tgtEl>
                                        <p:attrNameLst>
                                          <p:attrName>ppt_y</p:attrName>
                                        </p:attrNameLst>
                                      </p:cBhvr>
                                    </p:anim>
                                    <p:animRot by="21600000">
                                      <p:cBhvr>
                                        <p:cTn id="13" dur="1000" fill="hold">
                                          <p:stCondLst>
                                            <p:cond delay="0"/>
                                          </p:stCondLst>
                                        </p:cTn>
                                        <p:tgtEl>
                                          <p:spTgt spid="19"/>
                                        </p:tgtEl>
                                        <p:attrNameLst>
                                          <p:attrName>r</p:attrName>
                                        </p:attrNameLst>
                                      </p:cBhvr>
                                    </p:animRot>
                                  </p:childTnLst>
                                </p:cTn>
                              </p:par>
                            </p:childTnLst>
                          </p:cTn>
                        </p:par>
                        <p:par>
                          <p:cTn id="14" fill="hold">
                            <p:stCondLst>
                              <p:cond delay="1800"/>
                            </p:stCondLst>
                            <p:childTnLst>
                              <p:par>
                                <p:cTn id="15" presetID="2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par>
                          <p:cTn id="18" fill="hold">
                            <p:stCondLst>
                              <p:cond delay="2300"/>
                            </p:stCondLst>
                            <p:childTnLst>
                              <p:par>
                                <p:cTn id="19" presetID="2" presetClass="entr" presetSubtype="8"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0-#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23" repeatCount="indefinite" fill="hold" display="0">
                  <p:stCondLst>
                    <p:cond delay="indefinite"/>
                  </p:stCondLst>
                  <p:endCondLst>
                    <p:cond evt="onStopAudio" delay="0">
                      <p:tgtEl>
                        <p:sldTgt/>
                      </p:tgtEl>
                    </p:cond>
                  </p:endCondLst>
                </p:cTn>
                <p:tgtEl>
                  <p:spTgt spid="18"/>
                </p:tgtEl>
              </p:cMediaNode>
            </p:video>
          </p:childTnLst>
        </p:cTn>
      </p:par>
    </p:tnLst>
    <p:bldLst>
      <p:bldP spid="19" grpId="0"/>
      <p:bldP spid="20" grpId="0" animBg="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nvSpPr>
        <p:spPr>
          <a:xfrm>
            <a:off x="1901825" y="276860"/>
            <a:ext cx="4331195" cy="552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zh-CN" altLang="zh-CN" sz="2400" dirty="0"/>
              <a:t>预习很重要</a:t>
            </a:r>
            <a:r>
              <a:rPr lang="en-US" altLang="zh-CN" sz="2400" dirty="0"/>
              <a:t>——</a:t>
            </a:r>
            <a:r>
              <a:rPr lang="zh-CN" altLang="en-US" sz="2400" dirty="0"/>
              <a:t>预考核</a:t>
            </a:r>
            <a:endParaRPr lang="zh-CN" altLang="en-US" sz="2400" dirty="0"/>
          </a:p>
        </p:txBody>
      </p:sp>
      <p:sp>
        <p:nvSpPr>
          <p:cNvPr id="55" name="燕尾形 54"/>
          <p:cNvSpPr/>
          <p:nvPr/>
        </p:nvSpPr>
        <p:spPr>
          <a:xfrm>
            <a:off x="290538" y="190554"/>
            <a:ext cx="1480723" cy="654724"/>
          </a:xfrm>
          <a:prstGeom prst="chevron">
            <a:avLst>
              <a:gd name="adj" fmla="val 205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a:solidFill>
                  <a:srgbClr val="FFFF00"/>
                </a:solidFill>
                <a:latin typeface="+mj-ea"/>
                <a:ea typeface="+mj-ea"/>
                <a:sym typeface="+mn-ea"/>
              </a:rPr>
              <a:t>第二步</a:t>
            </a:r>
            <a:endParaRPr lang="zh-CN" altLang="en-US" sz="2000">
              <a:solidFill>
                <a:srgbClr val="FFFF00"/>
              </a:solidFill>
              <a:latin typeface="+mj-ea"/>
              <a:ea typeface="+mj-ea"/>
            </a:endParaRPr>
          </a:p>
        </p:txBody>
      </p:sp>
      <p:pic>
        <p:nvPicPr>
          <p:cNvPr id="3" name="图片 2" descr="8LD1AQS)A)6_A]V@6)UFL2H"/>
          <p:cNvPicPr>
            <a:picLocks noChangeAspect="1"/>
          </p:cNvPicPr>
          <p:nvPr/>
        </p:nvPicPr>
        <p:blipFill>
          <a:blip r:embed="rId1"/>
          <a:stretch>
            <a:fillRect/>
          </a:stretch>
        </p:blipFill>
        <p:spPr>
          <a:xfrm>
            <a:off x="2886710" y="1045210"/>
            <a:ext cx="3181350" cy="2409825"/>
          </a:xfrm>
          <a:prstGeom prst="rect">
            <a:avLst/>
          </a:prstGeom>
          <a:ln w="12700" cmpd="sng">
            <a:solidFill>
              <a:schemeClr val="accent1">
                <a:shade val="50000"/>
              </a:schemeClr>
            </a:solidFill>
            <a:prstDash val="solid"/>
          </a:ln>
        </p:spPr>
      </p:pic>
      <p:sp>
        <p:nvSpPr>
          <p:cNvPr id="7" name="文本框 6"/>
          <p:cNvSpPr txBox="1"/>
          <p:nvPr/>
        </p:nvSpPr>
        <p:spPr>
          <a:xfrm>
            <a:off x="408940" y="1092835"/>
            <a:ext cx="2240280" cy="1052830"/>
          </a:xfrm>
          <a:prstGeom prst="rect">
            <a:avLst/>
          </a:prstGeom>
          <a:noFill/>
        </p:spPr>
        <p:txBody>
          <a:bodyPr wrap="none" rtlCol="0">
            <a:spAutoFit/>
          </a:bodyPr>
          <a:lstStyle/>
          <a:p>
            <a:pPr fontAlgn="auto">
              <a:lnSpc>
                <a:spcPts val="2500"/>
              </a:lnSpc>
            </a:pPr>
            <a:r>
              <a:rPr lang="zh-CN" altLang="en-US" b="1"/>
              <a:t>第一步：登陆网站，</a:t>
            </a:r>
            <a:endParaRPr lang="zh-CN" altLang="en-US" b="1"/>
          </a:p>
          <a:p>
            <a:pPr fontAlgn="auto">
              <a:lnSpc>
                <a:spcPts val="2500"/>
              </a:lnSpc>
            </a:pPr>
            <a:r>
              <a:rPr lang="zh-CN" altLang="en-US" b="1"/>
              <a:t>找到登录系统板块，</a:t>
            </a:r>
            <a:endParaRPr lang="zh-CN" altLang="en-US" b="1"/>
          </a:p>
          <a:p>
            <a:pPr fontAlgn="auto">
              <a:lnSpc>
                <a:spcPts val="2500"/>
              </a:lnSpc>
            </a:pPr>
            <a:r>
              <a:rPr lang="zh-CN" altLang="en-US" b="1"/>
              <a:t>点击</a:t>
            </a:r>
            <a:r>
              <a:rPr lang="en-US" altLang="zh-CN" b="1"/>
              <a:t>“</a:t>
            </a:r>
            <a:r>
              <a:rPr lang="zh-CN" altLang="en-US" b="1"/>
              <a:t>学生登陆</a:t>
            </a:r>
            <a:r>
              <a:rPr lang="en-US" altLang="zh-CN" b="1"/>
              <a:t>”</a:t>
            </a:r>
            <a:r>
              <a:rPr lang="zh-CN" altLang="en-US" b="1"/>
              <a:t>。</a:t>
            </a:r>
            <a:endParaRPr lang="zh-CN" altLang="en-US" b="1"/>
          </a:p>
        </p:txBody>
      </p:sp>
      <p:cxnSp>
        <p:nvCxnSpPr>
          <p:cNvPr id="9" name="直接箭头连接符 8"/>
          <p:cNvCxnSpPr/>
          <p:nvPr/>
        </p:nvCxnSpPr>
        <p:spPr>
          <a:xfrm>
            <a:off x="2515870" y="1493520"/>
            <a:ext cx="876300" cy="44386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3" name="图片 12" descr="K]$7C@8I]2T~(]B1K7}@UPJ"/>
          <p:cNvPicPr>
            <a:picLocks noChangeAspect="1"/>
          </p:cNvPicPr>
          <p:nvPr/>
        </p:nvPicPr>
        <p:blipFill>
          <a:blip r:embed="rId2"/>
          <a:stretch>
            <a:fillRect/>
          </a:stretch>
        </p:blipFill>
        <p:spPr>
          <a:xfrm>
            <a:off x="6821170" y="1092835"/>
            <a:ext cx="4629150" cy="2314575"/>
          </a:xfrm>
          <a:prstGeom prst="rect">
            <a:avLst/>
          </a:prstGeom>
          <a:ln>
            <a:solidFill>
              <a:schemeClr val="accent1">
                <a:alpha val="95000"/>
              </a:schemeClr>
            </a:solidFill>
          </a:ln>
        </p:spPr>
      </p:pic>
      <p:sp>
        <p:nvSpPr>
          <p:cNvPr id="14" name="右箭头 13"/>
          <p:cNvSpPr/>
          <p:nvPr/>
        </p:nvSpPr>
        <p:spPr>
          <a:xfrm>
            <a:off x="6100445" y="2221865"/>
            <a:ext cx="675640" cy="234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descr="I{Q[GXR[IL@TFPKBGY_DY{V"/>
          <p:cNvPicPr>
            <a:picLocks noChangeAspect="1"/>
          </p:cNvPicPr>
          <p:nvPr/>
        </p:nvPicPr>
        <p:blipFill>
          <a:blip r:embed="rId3"/>
          <a:stretch>
            <a:fillRect/>
          </a:stretch>
        </p:blipFill>
        <p:spPr>
          <a:xfrm>
            <a:off x="921385" y="3746500"/>
            <a:ext cx="10058400" cy="2613025"/>
          </a:xfrm>
          <a:prstGeom prst="rect">
            <a:avLst/>
          </a:prstGeom>
          <a:ln w="22225">
            <a:solidFill>
              <a:schemeClr val="accent4"/>
            </a:solidFill>
          </a:ln>
        </p:spPr>
      </p:pic>
      <p:sp>
        <p:nvSpPr>
          <p:cNvPr id="30" name="圆角矩形 29"/>
          <p:cNvSpPr/>
          <p:nvPr/>
        </p:nvSpPr>
        <p:spPr>
          <a:xfrm>
            <a:off x="8639810" y="1709420"/>
            <a:ext cx="2754630" cy="683260"/>
          </a:xfrm>
          <a:prstGeom prst="round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下箭头 30"/>
          <p:cNvSpPr/>
          <p:nvPr/>
        </p:nvSpPr>
        <p:spPr>
          <a:xfrm>
            <a:off x="9773920" y="2475865"/>
            <a:ext cx="326390" cy="1183005"/>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10089515" y="5759450"/>
            <a:ext cx="1016000" cy="6426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9055100" y="5022850"/>
            <a:ext cx="2816225" cy="368300"/>
          </a:xfrm>
          <a:prstGeom prst="rect">
            <a:avLst/>
          </a:prstGeom>
          <a:noFill/>
        </p:spPr>
        <p:txBody>
          <a:bodyPr wrap="square" rtlCol="0">
            <a:spAutoFit/>
          </a:bodyPr>
          <a:lstStyle/>
          <a:p>
            <a:r>
              <a:rPr lang="zh-CN" altLang="en-US" b="1"/>
              <a:t>点击即可看到预考核题目</a:t>
            </a:r>
            <a:endParaRPr lang="zh-CN" altLang="en-US" b="1"/>
          </a:p>
        </p:txBody>
      </p:sp>
      <p:cxnSp>
        <p:nvCxnSpPr>
          <p:cNvPr id="34" name="直接箭头连接符 33"/>
          <p:cNvCxnSpPr>
            <a:endCxn id="32" idx="0"/>
          </p:cNvCxnSpPr>
          <p:nvPr/>
        </p:nvCxnSpPr>
        <p:spPr>
          <a:xfrm>
            <a:off x="10597515" y="5398135"/>
            <a:ext cx="0" cy="3613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6688455" y="322580"/>
            <a:ext cx="4840605" cy="460375"/>
          </a:xfrm>
          <a:prstGeom prst="rect">
            <a:avLst/>
          </a:prstGeom>
          <a:noFill/>
        </p:spPr>
        <p:txBody>
          <a:bodyPr wrap="none" rtlCol="0">
            <a:spAutoFit/>
          </a:bodyPr>
          <a:lstStyle/>
          <a:p>
            <a:r>
              <a:rPr lang="zh-CN" altLang="en-US" sz="2400" dirty="0"/>
              <a:t>实验网站：</a:t>
            </a:r>
            <a:r>
              <a:rPr lang="en-US" altLang="zh-CN" sz="2400" dirty="0"/>
              <a:t>http://218.197.102.254/</a:t>
            </a:r>
            <a:endParaRPr lang="en-US" altLang="zh-CN" sz="2400" dirty="0"/>
          </a:p>
        </p:txBody>
      </p:sp>
      <p:sp>
        <p:nvSpPr>
          <p:cNvPr id="36" name="文本框 35"/>
          <p:cNvSpPr txBox="1"/>
          <p:nvPr/>
        </p:nvSpPr>
        <p:spPr>
          <a:xfrm>
            <a:off x="408940" y="2221865"/>
            <a:ext cx="2240280" cy="368300"/>
          </a:xfrm>
          <a:prstGeom prst="rect">
            <a:avLst/>
          </a:prstGeom>
          <a:noFill/>
        </p:spPr>
        <p:txBody>
          <a:bodyPr wrap="none" rtlCol="0">
            <a:spAutoFit/>
          </a:bodyPr>
          <a:lstStyle/>
          <a:p>
            <a:r>
              <a:rPr lang="zh-CN" altLang="en-US" u="sng">
                <a:solidFill>
                  <a:schemeClr val="bg2">
                    <a:lumMod val="75000"/>
                  </a:schemeClr>
                </a:solidFill>
              </a:rPr>
              <a:t>账号、密码均为学号</a:t>
            </a:r>
            <a:endParaRPr lang="zh-CN" altLang="en-US" u="sng">
              <a:solidFill>
                <a:schemeClr val="bg2">
                  <a:lumMod val="75000"/>
                </a:schemeClr>
              </a:solidFill>
            </a:endParaRPr>
          </a:p>
        </p:txBody>
      </p:sp>
      <p:sp>
        <p:nvSpPr>
          <p:cNvPr id="17" name="文本框 13"/>
          <p:cNvSpPr txBox="1"/>
          <p:nvPr/>
        </p:nvSpPr>
        <p:spPr>
          <a:xfrm>
            <a:off x="9642049" y="2152871"/>
            <a:ext cx="640080" cy="368300"/>
          </a:xfrm>
          <a:prstGeom prst="rect">
            <a:avLst/>
          </a:prstGeom>
          <a:solidFill>
            <a:schemeClr val="accent1"/>
          </a:solidFill>
        </p:spPr>
        <p:txBody>
          <a:bodyPr wrap="none" rtlCol="0">
            <a:spAutoFit/>
          </a:bodyPr>
          <a:lstStyle/>
          <a:p>
            <a:r>
              <a:rPr lang="zh-CN" altLang="en-US"/>
              <a:t>点击</a:t>
            </a:r>
            <a:endParaRPr lang="zh-CN" altLang="en-US"/>
          </a:p>
        </p:txBody>
      </p:sp>
    </p:spTree>
  </p:cSld>
  <p:clrMapOvr>
    <a:masterClrMapping/>
  </p:clrMapOvr>
  <p:transition spd="slow">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nvSpPr>
        <p:spPr>
          <a:xfrm>
            <a:off x="1901825" y="276860"/>
            <a:ext cx="5295929" cy="5524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zh-CN" altLang="zh-CN" sz="2400" dirty="0"/>
              <a:t>预习很重要</a:t>
            </a:r>
            <a:r>
              <a:rPr lang="en-US" altLang="zh-CN" sz="2400" dirty="0"/>
              <a:t>——</a:t>
            </a:r>
            <a:r>
              <a:rPr lang="zh-CN" altLang="en-US" sz="2400" dirty="0"/>
              <a:t>预考核</a:t>
            </a:r>
            <a:endParaRPr lang="zh-CN" altLang="en-US" sz="2400" dirty="0"/>
          </a:p>
        </p:txBody>
      </p:sp>
      <p:sp>
        <p:nvSpPr>
          <p:cNvPr id="55" name="燕尾形 54"/>
          <p:cNvSpPr/>
          <p:nvPr/>
        </p:nvSpPr>
        <p:spPr>
          <a:xfrm>
            <a:off x="290538" y="190554"/>
            <a:ext cx="1480723" cy="654724"/>
          </a:xfrm>
          <a:prstGeom prst="chevron">
            <a:avLst>
              <a:gd name="adj" fmla="val 205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a:solidFill>
                  <a:srgbClr val="FFFF00"/>
                </a:solidFill>
                <a:latin typeface="+mj-ea"/>
                <a:ea typeface="+mj-ea"/>
                <a:sym typeface="+mn-ea"/>
              </a:rPr>
              <a:t>第二步</a:t>
            </a:r>
            <a:endParaRPr lang="zh-CN" altLang="en-US" sz="2000">
              <a:solidFill>
                <a:srgbClr val="FFFF00"/>
              </a:solidFill>
              <a:latin typeface="+mj-ea"/>
              <a:ea typeface="+mj-ea"/>
            </a:endParaRPr>
          </a:p>
        </p:txBody>
      </p:sp>
      <p:pic>
        <p:nvPicPr>
          <p:cNvPr id="2" name="图片 1" descr="74UJ13[1G(@WJN4Y~`Y8C~1"/>
          <p:cNvPicPr>
            <a:picLocks noChangeAspect="1"/>
          </p:cNvPicPr>
          <p:nvPr/>
        </p:nvPicPr>
        <p:blipFill>
          <a:blip r:embed="rId1"/>
          <a:stretch>
            <a:fillRect/>
          </a:stretch>
        </p:blipFill>
        <p:spPr>
          <a:xfrm>
            <a:off x="6964680" y="553085"/>
            <a:ext cx="3662680" cy="2038350"/>
          </a:xfrm>
          <a:prstGeom prst="rect">
            <a:avLst/>
          </a:prstGeom>
          <a:ln w="25400">
            <a:solidFill>
              <a:schemeClr val="bg2">
                <a:lumMod val="75000"/>
                <a:alpha val="82000"/>
              </a:schemeClr>
            </a:solidFill>
          </a:ln>
        </p:spPr>
      </p:pic>
      <p:sp>
        <p:nvSpPr>
          <p:cNvPr id="5" name="文本框 4"/>
          <p:cNvSpPr txBox="1"/>
          <p:nvPr/>
        </p:nvSpPr>
        <p:spPr>
          <a:xfrm>
            <a:off x="404495" y="1189990"/>
            <a:ext cx="868680" cy="368300"/>
          </a:xfrm>
          <a:prstGeom prst="rect">
            <a:avLst/>
          </a:prstGeom>
          <a:noFill/>
        </p:spPr>
        <p:txBody>
          <a:bodyPr wrap="none" rtlCol="0">
            <a:spAutoFit/>
          </a:bodyPr>
          <a:lstStyle/>
          <a:p>
            <a:r>
              <a:rPr lang="zh-CN" altLang="en-US"/>
              <a:t>注意：</a:t>
            </a:r>
            <a:endParaRPr lang="zh-CN" altLang="en-US"/>
          </a:p>
        </p:txBody>
      </p:sp>
      <p:sp>
        <p:nvSpPr>
          <p:cNvPr id="6" name="文本框 5"/>
          <p:cNvSpPr txBox="1"/>
          <p:nvPr/>
        </p:nvSpPr>
        <p:spPr>
          <a:xfrm>
            <a:off x="635635" y="1845945"/>
            <a:ext cx="6488430" cy="368300"/>
          </a:xfrm>
          <a:prstGeom prst="rect">
            <a:avLst/>
          </a:prstGeom>
          <a:noFill/>
        </p:spPr>
        <p:txBody>
          <a:bodyPr wrap="none" rtlCol="0">
            <a:spAutoFit/>
          </a:bodyPr>
          <a:lstStyle/>
          <a:p>
            <a:pPr marL="285750" indent="-285750">
              <a:buFont typeface="Wingdings" panose="05000000000000000000" charset="0"/>
              <a:buChar char="ü"/>
            </a:pPr>
            <a:r>
              <a:rPr lang="zh-CN" altLang="en-US"/>
              <a:t>预考核通常为</a:t>
            </a:r>
            <a:r>
              <a:rPr lang="en-US" altLang="zh-CN"/>
              <a:t>5</a:t>
            </a:r>
            <a:r>
              <a:rPr lang="zh-CN" altLang="en-US"/>
              <a:t>道题目，满分为</a:t>
            </a:r>
            <a:r>
              <a:rPr lang="en-US" altLang="zh-CN"/>
              <a:t>100</a:t>
            </a:r>
            <a:r>
              <a:rPr lang="zh-CN" altLang="en-US"/>
              <a:t>分。</a:t>
            </a:r>
            <a:r>
              <a:rPr lang="en-US" altLang="zh-CN"/>
              <a:t>60</a:t>
            </a:r>
            <a:r>
              <a:rPr lang="zh-CN" altLang="en-US"/>
              <a:t>分及以上为通过。</a:t>
            </a:r>
            <a:endParaRPr lang="zh-CN" altLang="en-US"/>
          </a:p>
        </p:txBody>
      </p:sp>
      <p:sp>
        <p:nvSpPr>
          <p:cNvPr id="7" name="文本框 6"/>
          <p:cNvSpPr txBox="1"/>
          <p:nvPr/>
        </p:nvSpPr>
        <p:spPr>
          <a:xfrm>
            <a:off x="646430" y="2591435"/>
            <a:ext cx="4166525" cy="369332"/>
          </a:xfrm>
          <a:prstGeom prst="rect">
            <a:avLst/>
          </a:prstGeom>
          <a:noFill/>
        </p:spPr>
        <p:txBody>
          <a:bodyPr wrap="none" rtlCol="0">
            <a:spAutoFit/>
          </a:bodyPr>
          <a:lstStyle/>
          <a:p>
            <a:pPr marL="285750" indent="-285750">
              <a:buFont typeface="Wingdings" panose="05000000000000000000" charset="0"/>
              <a:buChar char="ü"/>
            </a:pPr>
            <a:r>
              <a:rPr lang="zh-CN" altLang="en-US" dirty="0" smtClean="0"/>
              <a:t>通过</a:t>
            </a:r>
            <a:r>
              <a:rPr lang="zh-CN" altLang="en-US" dirty="0" smtClean="0"/>
              <a:t>之后，不能再重复进行预考核。</a:t>
            </a:r>
            <a:endParaRPr lang="zh-CN" altLang="en-US" dirty="0"/>
          </a:p>
        </p:txBody>
      </p:sp>
      <p:sp>
        <p:nvSpPr>
          <p:cNvPr id="8" name="文本框 7"/>
          <p:cNvSpPr txBox="1"/>
          <p:nvPr/>
        </p:nvSpPr>
        <p:spPr>
          <a:xfrm>
            <a:off x="635635" y="3308350"/>
            <a:ext cx="3669030" cy="368300"/>
          </a:xfrm>
          <a:prstGeom prst="rect">
            <a:avLst/>
          </a:prstGeom>
          <a:noFill/>
        </p:spPr>
        <p:txBody>
          <a:bodyPr wrap="none" rtlCol="0">
            <a:spAutoFit/>
          </a:bodyPr>
          <a:lstStyle/>
          <a:p>
            <a:pPr marL="285750" indent="-285750">
              <a:buFont typeface="Wingdings" panose="05000000000000000000" charset="0"/>
              <a:buChar char="ü"/>
            </a:pPr>
            <a:r>
              <a:rPr lang="zh-CN" altLang="en-US"/>
              <a:t>预考核通过之后才能预约实验。</a:t>
            </a:r>
            <a:endParaRPr lang="zh-CN" altLang="en-US"/>
          </a:p>
        </p:txBody>
      </p:sp>
      <p:pic>
        <p:nvPicPr>
          <p:cNvPr id="9" name="图片 8" descr="2T2G]2E{D)WW_`HRGVE@DBU"/>
          <p:cNvPicPr>
            <a:picLocks noChangeAspect="1"/>
          </p:cNvPicPr>
          <p:nvPr/>
        </p:nvPicPr>
        <p:blipFill>
          <a:blip r:embed="rId2"/>
          <a:stretch>
            <a:fillRect/>
          </a:stretch>
        </p:blipFill>
        <p:spPr>
          <a:xfrm>
            <a:off x="5546090" y="2855519"/>
            <a:ext cx="3263202" cy="1875872"/>
          </a:xfrm>
          <a:prstGeom prst="rect">
            <a:avLst/>
          </a:prstGeom>
          <a:ln w="19050">
            <a:solidFill>
              <a:srgbClr val="7030A0"/>
            </a:solidFill>
          </a:ln>
        </p:spPr>
      </p:pic>
      <p:sp>
        <p:nvSpPr>
          <p:cNvPr id="10" name="环形箭头 9"/>
          <p:cNvSpPr/>
          <p:nvPr/>
        </p:nvSpPr>
        <p:spPr>
          <a:xfrm rot="20580000">
            <a:off x="5156200" y="1054735"/>
            <a:ext cx="2029460" cy="979170"/>
          </a:xfrm>
          <a:prstGeom prst="circularArrow">
            <a:avLst>
              <a:gd name="adj1" fmla="val 12500"/>
              <a:gd name="adj2" fmla="val 1142319"/>
              <a:gd name="adj3" fmla="val 20457681"/>
              <a:gd name="adj4" fmla="val 10800000"/>
              <a:gd name="adj5" fmla="val 178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1" name="直接箭头连接符 10"/>
          <p:cNvCxnSpPr/>
          <p:nvPr/>
        </p:nvCxnSpPr>
        <p:spPr>
          <a:xfrm>
            <a:off x="4064104" y="3541191"/>
            <a:ext cx="1564908" cy="561025"/>
          </a:xfrm>
          <a:prstGeom prst="straightConnector1">
            <a:avLst/>
          </a:prstGeom>
          <a:ln w="285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8321878" y="3909269"/>
            <a:ext cx="411061" cy="285226"/>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5297" name="Picture 1" descr="C:\Users\s\AppData\Roaming\Tencent\Users\470874925\QQ\WinTemp\RichOle\CMVTV1~%IN`Q2AI)HT{SEMW.png"/>
          <p:cNvPicPr>
            <a:picLocks noChangeAspect="1" noChangeArrowheads="1"/>
          </p:cNvPicPr>
          <p:nvPr/>
        </p:nvPicPr>
        <p:blipFill>
          <a:blip r:embed="rId3"/>
          <a:srcRect/>
          <a:stretch>
            <a:fillRect/>
          </a:stretch>
        </p:blipFill>
        <p:spPr bwMode="auto">
          <a:xfrm>
            <a:off x="4941115" y="4672668"/>
            <a:ext cx="2590800" cy="1914525"/>
          </a:xfrm>
          <a:prstGeom prst="rect">
            <a:avLst/>
          </a:prstGeom>
          <a:noFill/>
          <a:ln w="19050">
            <a:solidFill>
              <a:schemeClr val="tx2">
                <a:lumMod val="60000"/>
                <a:lumOff val="40000"/>
              </a:schemeClr>
            </a:solidFill>
          </a:ln>
        </p:spPr>
      </p:pic>
      <p:sp>
        <p:nvSpPr>
          <p:cNvPr id="15" name="文本框 7"/>
          <p:cNvSpPr txBox="1"/>
          <p:nvPr/>
        </p:nvSpPr>
        <p:spPr>
          <a:xfrm>
            <a:off x="687367" y="4098313"/>
            <a:ext cx="3730508" cy="1028487"/>
          </a:xfrm>
          <a:prstGeom prst="rect">
            <a:avLst/>
          </a:prstGeom>
          <a:noFill/>
        </p:spPr>
        <p:txBody>
          <a:bodyPr wrap="none" rtlCol="0">
            <a:spAutoFit/>
          </a:bodyPr>
          <a:lstStyle/>
          <a:p>
            <a:pPr marL="285750" indent="-285750">
              <a:lnSpc>
                <a:spcPts val="2500"/>
              </a:lnSpc>
              <a:buFont typeface="Wingdings" panose="05000000000000000000" charset="0"/>
              <a:buChar char="ü"/>
            </a:pPr>
            <a:r>
              <a:rPr lang="zh-CN" altLang="en-US" dirty="0" smtClean="0"/>
              <a:t>若低于</a:t>
            </a:r>
            <a:r>
              <a:rPr lang="en-US" altLang="zh-CN" dirty="0" smtClean="0"/>
              <a:t>60</a:t>
            </a:r>
            <a:r>
              <a:rPr lang="zh-CN" altLang="en-US" dirty="0" smtClean="0"/>
              <a:t>分，则不能预约实验，</a:t>
            </a:r>
            <a:endParaRPr lang="en-US" altLang="zh-CN" dirty="0" smtClean="0"/>
          </a:p>
          <a:p>
            <a:pPr marL="285750" indent="-285750">
              <a:lnSpc>
                <a:spcPts val="2500"/>
              </a:lnSpc>
            </a:pPr>
            <a:r>
              <a:rPr lang="en-US" altLang="zh-CN" dirty="0" smtClean="0"/>
              <a:t>    </a:t>
            </a:r>
            <a:r>
              <a:rPr lang="zh-CN" altLang="en-US" dirty="0" smtClean="0"/>
              <a:t>需要第二天重新做。</a:t>
            </a:r>
            <a:endParaRPr lang="en-US" altLang="zh-CN" dirty="0" smtClean="0"/>
          </a:p>
          <a:p>
            <a:pPr marL="285750" indent="-285750">
              <a:lnSpc>
                <a:spcPts val="2500"/>
              </a:lnSpc>
            </a:pPr>
            <a:r>
              <a:rPr lang="en-US" altLang="zh-CN" dirty="0" smtClean="0"/>
              <a:t>    </a:t>
            </a:r>
            <a:r>
              <a:rPr lang="zh-CN" altLang="en-US" dirty="0" smtClean="0"/>
              <a:t>同时会显示做错的题目。</a:t>
            </a:r>
            <a:endParaRPr lang="zh-CN" altLang="en-US" dirty="0"/>
          </a:p>
        </p:txBody>
      </p:sp>
      <p:cxnSp>
        <p:nvCxnSpPr>
          <p:cNvPr id="16" name="直接箭头连接符 15"/>
          <p:cNvCxnSpPr/>
          <p:nvPr/>
        </p:nvCxnSpPr>
        <p:spPr>
          <a:xfrm>
            <a:off x="3310493" y="4633158"/>
            <a:ext cx="1564908" cy="561025"/>
          </a:xfrm>
          <a:prstGeom prst="straightConnector1">
            <a:avLst/>
          </a:prstGeom>
          <a:ln w="12700">
            <a:tailEnd type="arrow"/>
          </a:ln>
        </p:spPr>
        <p:style>
          <a:lnRef idx="1">
            <a:schemeClr val="accent6"/>
          </a:lnRef>
          <a:fillRef idx="0">
            <a:schemeClr val="accent6"/>
          </a:fillRef>
          <a:effectRef idx="0">
            <a:schemeClr val="accent6"/>
          </a:effectRef>
          <a:fontRef idx="minor">
            <a:schemeClr val="tx1"/>
          </a:fontRef>
        </p:style>
      </p:cxnSp>
    </p:spTree>
  </p:cSld>
  <p:clrMapOvr>
    <a:masterClrMapping/>
  </p:clrMapOvr>
  <p:transition spd="slow">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18"/>
          <p:cNvSpPr/>
          <p:nvPr/>
        </p:nvSpPr>
        <p:spPr>
          <a:xfrm>
            <a:off x="6078220" y="5158740"/>
            <a:ext cx="5612130" cy="110426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descr="A1SU_~41JY(929U1S_I[X}N"/>
          <p:cNvPicPr>
            <a:picLocks noChangeAspect="1"/>
          </p:cNvPicPr>
          <p:nvPr/>
        </p:nvPicPr>
        <p:blipFill>
          <a:blip r:embed="rId1"/>
          <a:stretch>
            <a:fillRect/>
          </a:stretch>
        </p:blipFill>
        <p:spPr>
          <a:xfrm>
            <a:off x="7583170" y="1264285"/>
            <a:ext cx="3819525" cy="3819525"/>
          </a:xfrm>
          <a:prstGeom prst="rect">
            <a:avLst/>
          </a:prstGeom>
        </p:spPr>
      </p:pic>
      <p:sp>
        <p:nvSpPr>
          <p:cNvPr id="22" name="标题 21"/>
          <p:cNvSpPr>
            <a:spLocks noGrp="1"/>
          </p:cNvSpPr>
          <p:nvPr/>
        </p:nvSpPr>
        <p:spPr>
          <a:xfrm>
            <a:off x="1901825" y="276860"/>
            <a:ext cx="1862455" cy="55245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zh-CN" altLang="en-US" dirty="0"/>
              <a:t>预约实验</a:t>
            </a:r>
            <a:endParaRPr lang="zh-CN" altLang="en-US" dirty="0"/>
          </a:p>
        </p:txBody>
      </p:sp>
      <p:sp>
        <p:nvSpPr>
          <p:cNvPr id="55" name="燕尾形 54"/>
          <p:cNvSpPr/>
          <p:nvPr/>
        </p:nvSpPr>
        <p:spPr>
          <a:xfrm>
            <a:off x="290538" y="190554"/>
            <a:ext cx="1480723" cy="654724"/>
          </a:xfrm>
          <a:prstGeom prst="chevron">
            <a:avLst>
              <a:gd name="adj" fmla="val 205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a:solidFill>
                  <a:srgbClr val="FFFF00"/>
                </a:solidFill>
                <a:latin typeface="+mj-ea"/>
                <a:ea typeface="+mj-ea"/>
                <a:sym typeface="+mn-ea"/>
              </a:rPr>
              <a:t>第三步</a:t>
            </a:r>
            <a:endParaRPr lang="zh-CN" altLang="en-US" sz="2000">
              <a:solidFill>
                <a:srgbClr val="FFFF00"/>
              </a:solidFill>
              <a:latin typeface="+mj-ea"/>
              <a:ea typeface="+mj-ea"/>
            </a:endParaRPr>
          </a:p>
        </p:txBody>
      </p:sp>
      <p:pic>
        <p:nvPicPr>
          <p:cNvPr id="9" name="图片 8" descr="2T2G]2E{D)WW_`HRGVE@DBU"/>
          <p:cNvPicPr>
            <a:picLocks noChangeAspect="1"/>
          </p:cNvPicPr>
          <p:nvPr/>
        </p:nvPicPr>
        <p:blipFill>
          <a:blip r:embed="rId2"/>
          <a:stretch>
            <a:fillRect/>
          </a:stretch>
        </p:blipFill>
        <p:spPr>
          <a:xfrm>
            <a:off x="850265" y="1431290"/>
            <a:ext cx="5867400" cy="3373120"/>
          </a:xfrm>
          <a:prstGeom prst="rect">
            <a:avLst/>
          </a:prstGeom>
          <a:ln w="19050">
            <a:solidFill>
              <a:srgbClr val="7030A0"/>
            </a:solidFill>
          </a:ln>
        </p:spPr>
      </p:pic>
      <p:sp>
        <p:nvSpPr>
          <p:cNvPr id="3" name="圆角矩形 2"/>
          <p:cNvSpPr/>
          <p:nvPr/>
        </p:nvSpPr>
        <p:spPr>
          <a:xfrm>
            <a:off x="5629275" y="4191635"/>
            <a:ext cx="1002030" cy="534670"/>
          </a:xfrm>
          <a:prstGeom prst="roundRect">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638425" y="2665095"/>
            <a:ext cx="3992880" cy="368300"/>
          </a:xfrm>
          <a:prstGeom prst="rect">
            <a:avLst/>
          </a:prstGeom>
          <a:solidFill>
            <a:schemeClr val="accent2">
              <a:lumMod val="60000"/>
              <a:lumOff val="40000"/>
            </a:schemeClr>
          </a:solidFill>
        </p:spPr>
        <p:txBody>
          <a:bodyPr wrap="none" rtlCol="0">
            <a:spAutoFit/>
          </a:bodyPr>
          <a:lstStyle/>
          <a:p>
            <a:r>
              <a:rPr lang="zh-CN" altLang="en-US"/>
              <a:t>预考核通过后点击</a:t>
            </a:r>
            <a:r>
              <a:rPr lang="en-US" altLang="zh-CN"/>
              <a:t>“</a:t>
            </a:r>
            <a:r>
              <a:rPr lang="zh-CN" altLang="en-US"/>
              <a:t>预约</a:t>
            </a:r>
            <a:r>
              <a:rPr lang="en-US" altLang="zh-CN"/>
              <a:t>”</a:t>
            </a:r>
            <a:r>
              <a:rPr lang="zh-CN" altLang="en-US"/>
              <a:t>进行实验预约</a:t>
            </a:r>
            <a:endParaRPr lang="zh-CN" altLang="en-US"/>
          </a:p>
        </p:txBody>
      </p:sp>
      <p:cxnSp>
        <p:nvCxnSpPr>
          <p:cNvPr id="5" name="直接箭头连接符 4"/>
          <p:cNvCxnSpPr>
            <a:stCxn id="4" idx="2"/>
          </p:cNvCxnSpPr>
          <p:nvPr/>
        </p:nvCxnSpPr>
        <p:spPr>
          <a:xfrm>
            <a:off x="4634865" y="3033395"/>
            <a:ext cx="1033780" cy="119189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右箭头 5"/>
          <p:cNvSpPr/>
          <p:nvPr/>
        </p:nvSpPr>
        <p:spPr>
          <a:xfrm>
            <a:off x="6717665" y="3033395"/>
            <a:ext cx="865505" cy="280670"/>
          </a:xfrm>
          <a:prstGeom prst="rightArrow">
            <a:avLst/>
          </a:prstGeom>
          <a:gradFill>
            <a:gsLst>
              <a:gs pos="0">
                <a:srgbClr val="FE4444"/>
              </a:gs>
              <a:gs pos="100000">
                <a:srgbClr val="832B2B"/>
              </a:gs>
            </a:gsLst>
            <a:lin ang="5400000" scaled="0"/>
          </a:gra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6"/>
          <p:cNvSpPr/>
          <p:nvPr/>
        </p:nvSpPr>
        <p:spPr>
          <a:xfrm>
            <a:off x="7583170" y="2383155"/>
            <a:ext cx="3799840" cy="70612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7583170" y="3132455"/>
            <a:ext cx="3799840" cy="706120"/>
          </a:xfrm>
          <a:prstGeom prst="round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7415530" y="829310"/>
            <a:ext cx="4754880" cy="368300"/>
          </a:xfrm>
          <a:prstGeom prst="rect">
            <a:avLst/>
          </a:prstGeom>
          <a:noFill/>
          <a:ln>
            <a:solidFill>
              <a:srgbClr val="002060"/>
            </a:solidFill>
          </a:ln>
        </p:spPr>
        <p:txBody>
          <a:bodyPr wrap="none" rtlCol="0">
            <a:spAutoFit/>
          </a:bodyPr>
          <a:lstStyle/>
          <a:p>
            <a:r>
              <a:rPr lang="zh-CN" altLang="en-US"/>
              <a:t>根据个人情况自主选择实验时间和实验批次。</a:t>
            </a:r>
            <a:endParaRPr lang="zh-CN" altLang="en-US"/>
          </a:p>
        </p:txBody>
      </p:sp>
      <p:cxnSp>
        <p:nvCxnSpPr>
          <p:cNvPr id="11" name="直接箭头连接符 10"/>
          <p:cNvCxnSpPr>
            <a:stCxn id="10" idx="2"/>
            <a:endCxn id="7" idx="0"/>
          </p:cNvCxnSpPr>
          <p:nvPr/>
        </p:nvCxnSpPr>
        <p:spPr>
          <a:xfrm flipH="1">
            <a:off x="9483090" y="1197610"/>
            <a:ext cx="309880" cy="1185545"/>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10" idx="2"/>
          </p:cNvCxnSpPr>
          <p:nvPr/>
        </p:nvCxnSpPr>
        <p:spPr>
          <a:xfrm>
            <a:off x="9792970" y="1197610"/>
            <a:ext cx="851535" cy="200342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6250305" y="5238750"/>
            <a:ext cx="5313680" cy="368300"/>
          </a:xfrm>
          <a:prstGeom prst="rect">
            <a:avLst/>
          </a:prstGeom>
          <a:noFill/>
        </p:spPr>
        <p:txBody>
          <a:bodyPr wrap="none" rtlCol="0">
            <a:spAutoFit/>
          </a:bodyPr>
          <a:lstStyle/>
          <a:p>
            <a:r>
              <a:rPr lang="zh-CN" altLang="en-US"/>
              <a:t>注意，实验批次分为三批，对应课表上的第</a:t>
            </a:r>
            <a:r>
              <a:rPr lang="en-US" altLang="zh-CN"/>
              <a:t>2-4</a:t>
            </a:r>
            <a:r>
              <a:rPr lang="zh-CN" altLang="en-US"/>
              <a:t>节。</a:t>
            </a:r>
            <a:endParaRPr lang="zh-CN" altLang="en-US"/>
          </a:p>
        </p:txBody>
      </p:sp>
      <p:sp>
        <p:nvSpPr>
          <p:cNvPr id="17" name="文本框 16"/>
          <p:cNvSpPr txBox="1"/>
          <p:nvPr/>
        </p:nvSpPr>
        <p:spPr>
          <a:xfrm>
            <a:off x="6250305" y="5719445"/>
            <a:ext cx="5059680" cy="368300"/>
          </a:xfrm>
          <a:prstGeom prst="rect">
            <a:avLst/>
          </a:prstGeom>
          <a:noFill/>
        </p:spPr>
        <p:txBody>
          <a:bodyPr wrap="none" rtlCol="0">
            <a:spAutoFit/>
          </a:bodyPr>
          <a:lstStyle/>
          <a:p>
            <a:r>
              <a:rPr lang="zh-CN" altLang="en-US"/>
              <a:t>例如第三批，即课表上的第</a:t>
            </a:r>
            <a:r>
              <a:rPr lang="en-US" altLang="zh-CN"/>
              <a:t>4</a:t>
            </a:r>
            <a:r>
              <a:rPr lang="zh-CN" altLang="en-US"/>
              <a:t>节：</a:t>
            </a:r>
            <a:r>
              <a:rPr lang="en-US" altLang="zh-CN"/>
              <a:t>18</a:t>
            </a:r>
            <a:r>
              <a:rPr lang="zh-CN" altLang="en-US"/>
              <a:t>：</a:t>
            </a:r>
            <a:r>
              <a:rPr lang="en-US" altLang="zh-CN"/>
              <a:t>40-21</a:t>
            </a:r>
            <a:r>
              <a:rPr lang="zh-CN" altLang="en-US"/>
              <a:t>：</a:t>
            </a:r>
            <a:r>
              <a:rPr lang="en-US" altLang="zh-CN"/>
              <a:t>00</a:t>
            </a:r>
            <a:endParaRPr lang="en-US" altLang="zh-CN"/>
          </a:p>
        </p:txBody>
      </p:sp>
      <p:cxnSp>
        <p:nvCxnSpPr>
          <p:cNvPr id="20" name="直接箭头连接符 19"/>
          <p:cNvCxnSpPr/>
          <p:nvPr/>
        </p:nvCxnSpPr>
        <p:spPr>
          <a:xfrm flipH="1" flipV="1">
            <a:off x="10370185" y="3747135"/>
            <a:ext cx="636905" cy="1434465"/>
          </a:xfrm>
          <a:prstGeom prst="straightConnector1">
            <a:avLst/>
          </a:prstGeom>
          <a:ln w="31750">
            <a:solidFill>
              <a:schemeClr val="accent1">
                <a:alpha val="93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ircl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H~N]GQ4{RU2CH[FO7$N91"/>
          <p:cNvPicPr>
            <a:picLocks noChangeAspect="1"/>
          </p:cNvPicPr>
          <p:nvPr/>
        </p:nvPicPr>
        <p:blipFill>
          <a:blip r:embed="rId1"/>
          <a:stretch>
            <a:fillRect/>
          </a:stretch>
        </p:blipFill>
        <p:spPr>
          <a:xfrm>
            <a:off x="7568565" y="1272540"/>
            <a:ext cx="2905125" cy="3629025"/>
          </a:xfrm>
          <a:prstGeom prst="rect">
            <a:avLst/>
          </a:prstGeom>
          <a:ln w="22225">
            <a:solidFill>
              <a:srgbClr val="0070C0"/>
            </a:solidFill>
          </a:ln>
        </p:spPr>
      </p:pic>
      <p:sp>
        <p:nvSpPr>
          <p:cNvPr id="3" name="文本框 2"/>
          <p:cNvSpPr txBox="1"/>
          <p:nvPr/>
        </p:nvSpPr>
        <p:spPr>
          <a:xfrm>
            <a:off x="352425" y="354330"/>
            <a:ext cx="5212080" cy="368300"/>
          </a:xfrm>
          <a:prstGeom prst="rect">
            <a:avLst/>
          </a:prstGeom>
          <a:noFill/>
          <a:ln>
            <a:solidFill>
              <a:schemeClr val="accent1"/>
            </a:solidFill>
          </a:ln>
        </p:spPr>
        <p:txBody>
          <a:bodyPr wrap="none" rtlCol="0">
            <a:spAutoFit/>
          </a:bodyPr>
          <a:lstStyle/>
          <a:p>
            <a:r>
              <a:rPr lang="zh-CN" altLang="en-US" dirty="0"/>
              <a:t>预约成功后，可通过以下几种途径查看预约情况：</a:t>
            </a:r>
            <a:endParaRPr lang="zh-CN" altLang="en-US" dirty="0"/>
          </a:p>
        </p:txBody>
      </p:sp>
      <p:pic>
        <p:nvPicPr>
          <p:cNvPr id="4" name="图片 3" descr="U62F{WEBS{@L8@[30($RH8F"/>
          <p:cNvPicPr>
            <a:picLocks noChangeAspect="1"/>
          </p:cNvPicPr>
          <p:nvPr/>
        </p:nvPicPr>
        <p:blipFill>
          <a:blip r:embed="rId2"/>
          <a:stretch>
            <a:fillRect/>
          </a:stretch>
        </p:blipFill>
        <p:spPr>
          <a:xfrm>
            <a:off x="2046605" y="1776730"/>
            <a:ext cx="4429125" cy="2257425"/>
          </a:xfrm>
          <a:prstGeom prst="rect">
            <a:avLst/>
          </a:prstGeom>
        </p:spPr>
      </p:pic>
      <p:sp>
        <p:nvSpPr>
          <p:cNvPr id="5" name="文本框 4"/>
          <p:cNvSpPr txBox="1"/>
          <p:nvPr/>
        </p:nvSpPr>
        <p:spPr>
          <a:xfrm>
            <a:off x="841375" y="1049020"/>
            <a:ext cx="3135630" cy="368300"/>
          </a:xfrm>
          <a:prstGeom prst="rect">
            <a:avLst/>
          </a:prstGeom>
          <a:noFill/>
        </p:spPr>
        <p:txBody>
          <a:bodyPr wrap="none" rtlCol="0">
            <a:spAutoFit/>
          </a:bodyPr>
          <a:lstStyle/>
          <a:p>
            <a:pPr marL="285750" indent="-285750">
              <a:buFont typeface="Wingdings" panose="05000000000000000000" charset="0"/>
              <a:buChar char="ü"/>
            </a:pPr>
            <a:r>
              <a:rPr lang="zh-CN" altLang="en-US"/>
              <a:t>第一种：在</a:t>
            </a:r>
            <a:r>
              <a:rPr lang="en-US" altLang="zh-CN"/>
              <a:t>“</a:t>
            </a:r>
            <a:r>
              <a:rPr lang="zh-CN" altLang="en-US"/>
              <a:t>待上课</a:t>
            </a:r>
            <a:r>
              <a:rPr lang="en-US" altLang="zh-CN"/>
              <a:t>”</a:t>
            </a:r>
            <a:r>
              <a:rPr lang="zh-CN" altLang="en-US"/>
              <a:t>里查看</a:t>
            </a:r>
            <a:endParaRPr lang="zh-CN" altLang="en-US"/>
          </a:p>
        </p:txBody>
      </p:sp>
      <p:sp>
        <p:nvSpPr>
          <p:cNvPr id="6" name="圆角矩形 5"/>
          <p:cNvSpPr/>
          <p:nvPr/>
        </p:nvSpPr>
        <p:spPr>
          <a:xfrm>
            <a:off x="5633085" y="1868805"/>
            <a:ext cx="739775" cy="55753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a:stCxn id="6" idx="3"/>
          </p:cNvCxnSpPr>
          <p:nvPr/>
        </p:nvCxnSpPr>
        <p:spPr>
          <a:xfrm>
            <a:off x="6372860" y="2147570"/>
            <a:ext cx="1105535" cy="571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8" name="圆角矩形 7"/>
          <p:cNvSpPr/>
          <p:nvPr/>
        </p:nvSpPr>
        <p:spPr>
          <a:xfrm>
            <a:off x="8537575" y="3805555"/>
            <a:ext cx="1936750" cy="10960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732780" y="1582420"/>
            <a:ext cx="640080" cy="368300"/>
          </a:xfrm>
          <a:prstGeom prst="rect">
            <a:avLst/>
          </a:prstGeom>
          <a:solidFill>
            <a:schemeClr val="accent1"/>
          </a:solidFill>
        </p:spPr>
        <p:txBody>
          <a:bodyPr wrap="none" rtlCol="0">
            <a:spAutoFit/>
          </a:bodyPr>
          <a:lstStyle/>
          <a:p>
            <a:r>
              <a:rPr lang="zh-CN" altLang="en-US"/>
              <a:t>点击</a:t>
            </a:r>
            <a:endParaRPr lang="zh-CN" altLang="en-US"/>
          </a:p>
        </p:txBody>
      </p:sp>
    </p:spTree>
  </p:cSld>
  <p:clrMapOvr>
    <a:masterClrMapping/>
  </p:clrMapOvr>
  <p:transition spd="slow">
    <p:circl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CB%_F02446CIUT[63%L"/>
          <p:cNvPicPr>
            <a:picLocks noChangeAspect="1"/>
          </p:cNvPicPr>
          <p:nvPr/>
        </p:nvPicPr>
        <p:blipFill>
          <a:blip r:embed="rId1"/>
          <a:stretch>
            <a:fillRect/>
          </a:stretch>
        </p:blipFill>
        <p:spPr>
          <a:xfrm>
            <a:off x="807085" y="1748790"/>
            <a:ext cx="4314825" cy="2676525"/>
          </a:xfrm>
          <a:prstGeom prst="rect">
            <a:avLst/>
          </a:prstGeom>
          <a:ln w="25400">
            <a:solidFill>
              <a:srgbClr val="7030A0"/>
            </a:solidFill>
          </a:ln>
        </p:spPr>
      </p:pic>
      <p:sp>
        <p:nvSpPr>
          <p:cNvPr id="3" name="文本框 2"/>
          <p:cNvSpPr txBox="1"/>
          <p:nvPr/>
        </p:nvSpPr>
        <p:spPr>
          <a:xfrm>
            <a:off x="352425" y="354330"/>
            <a:ext cx="5212080" cy="368300"/>
          </a:xfrm>
          <a:prstGeom prst="rect">
            <a:avLst/>
          </a:prstGeom>
          <a:noFill/>
          <a:ln>
            <a:solidFill>
              <a:schemeClr val="accent1"/>
            </a:solidFill>
          </a:ln>
        </p:spPr>
        <p:txBody>
          <a:bodyPr wrap="none" rtlCol="0">
            <a:spAutoFit/>
          </a:bodyPr>
          <a:lstStyle/>
          <a:p>
            <a:r>
              <a:rPr lang="zh-CN" altLang="en-US"/>
              <a:t>预约成功后，可通过以下几种途径查看预约情况：</a:t>
            </a:r>
            <a:endParaRPr lang="zh-CN" altLang="en-US"/>
          </a:p>
        </p:txBody>
      </p:sp>
      <p:sp>
        <p:nvSpPr>
          <p:cNvPr id="5" name="文本框 4"/>
          <p:cNvSpPr txBox="1"/>
          <p:nvPr/>
        </p:nvSpPr>
        <p:spPr>
          <a:xfrm>
            <a:off x="841375" y="1049020"/>
            <a:ext cx="3364230" cy="368300"/>
          </a:xfrm>
          <a:prstGeom prst="rect">
            <a:avLst/>
          </a:prstGeom>
          <a:noFill/>
        </p:spPr>
        <p:txBody>
          <a:bodyPr wrap="none" rtlCol="0">
            <a:spAutoFit/>
          </a:bodyPr>
          <a:lstStyle/>
          <a:p>
            <a:pPr marL="285750" indent="-285750">
              <a:buFont typeface="Wingdings" panose="05000000000000000000" charset="0"/>
              <a:buChar char="ü"/>
            </a:pPr>
            <a:r>
              <a:rPr lang="zh-CN" altLang="en-US"/>
              <a:t>第二种：在</a:t>
            </a:r>
            <a:r>
              <a:rPr lang="en-US" altLang="zh-CN"/>
              <a:t>“</a:t>
            </a:r>
            <a:r>
              <a:rPr lang="zh-CN" altLang="en-US"/>
              <a:t>我的课程</a:t>
            </a:r>
            <a:r>
              <a:rPr lang="en-US" altLang="zh-CN"/>
              <a:t>”</a:t>
            </a:r>
            <a:r>
              <a:rPr lang="zh-CN" altLang="en-US"/>
              <a:t>里查看</a:t>
            </a:r>
            <a:endParaRPr lang="zh-CN" altLang="en-US"/>
          </a:p>
        </p:txBody>
      </p:sp>
      <p:sp>
        <p:nvSpPr>
          <p:cNvPr id="6" name="圆角矩形 5"/>
          <p:cNvSpPr/>
          <p:nvPr/>
        </p:nvSpPr>
        <p:spPr>
          <a:xfrm>
            <a:off x="2856865" y="3150235"/>
            <a:ext cx="2025650" cy="65468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TM$63@41HRG)8(LK)$F5M{U"/>
          <p:cNvPicPr>
            <a:picLocks noChangeAspect="1"/>
          </p:cNvPicPr>
          <p:nvPr/>
        </p:nvPicPr>
        <p:blipFill>
          <a:blip r:embed="rId2"/>
          <a:stretch>
            <a:fillRect/>
          </a:stretch>
        </p:blipFill>
        <p:spPr>
          <a:xfrm>
            <a:off x="5647690" y="2658110"/>
            <a:ext cx="2857500" cy="1638300"/>
          </a:xfrm>
          <a:prstGeom prst="rect">
            <a:avLst/>
          </a:prstGeom>
          <a:ln w="19050">
            <a:solidFill>
              <a:srgbClr val="7030A0"/>
            </a:solidFill>
          </a:ln>
        </p:spPr>
      </p:pic>
      <p:sp>
        <p:nvSpPr>
          <p:cNvPr id="11" name="圆角矩形 10"/>
          <p:cNvSpPr/>
          <p:nvPr/>
        </p:nvSpPr>
        <p:spPr>
          <a:xfrm>
            <a:off x="5761355" y="3132455"/>
            <a:ext cx="2538095" cy="501015"/>
          </a:xfrm>
          <a:prstGeom prst="roundRect">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11"/>
          <p:cNvSpPr/>
          <p:nvPr/>
        </p:nvSpPr>
        <p:spPr>
          <a:xfrm>
            <a:off x="5134610" y="3416935"/>
            <a:ext cx="513080" cy="216535"/>
          </a:xfrm>
          <a:prstGeom prst="rightArrow">
            <a:avLst/>
          </a:prstGeom>
          <a:gradFill>
            <a:gsLst>
              <a:gs pos="0">
                <a:srgbClr val="7B32B2"/>
              </a:gs>
              <a:gs pos="100000">
                <a:srgbClr val="401A5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MWGCX5)PX%Z9XCUPP2$J}R7"/>
          <p:cNvPicPr>
            <a:picLocks noChangeAspect="1"/>
          </p:cNvPicPr>
          <p:nvPr/>
        </p:nvPicPr>
        <p:blipFill>
          <a:blip r:embed="rId3"/>
          <a:stretch>
            <a:fillRect/>
          </a:stretch>
        </p:blipFill>
        <p:spPr>
          <a:xfrm>
            <a:off x="9028430" y="2129155"/>
            <a:ext cx="2464435" cy="2599690"/>
          </a:xfrm>
          <a:prstGeom prst="rect">
            <a:avLst/>
          </a:prstGeom>
          <a:ln w="25400">
            <a:solidFill>
              <a:srgbClr val="7030A0"/>
            </a:solidFill>
          </a:ln>
        </p:spPr>
      </p:pic>
      <p:sp>
        <p:nvSpPr>
          <p:cNvPr id="14" name="文本框 13"/>
          <p:cNvSpPr txBox="1"/>
          <p:nvPr/>
        </p:nvSpPr>
        <p:spPr>
          <a:xfrm>
            <a:off x="3565525" y="2903220"/>
            <a:ext cx="640080" cy="368300"/>
          </a:xfrm>
          <a:prstGeom prst="rect">
            <a:avLst/>
          </a:prstGeom>
          <a:solidFill>
            <a:schemeClr val="accent1"/>
          </a:solidFill>
        </p:spPr>
        <p:txBody>
          <a:bodyPr wrap="none" rtlCol="0">
            <a:spAutoFit/>
          </a:bodyPr>
          <a:lstStyle/>
          <a:p>
            <a:r>
              <a:rPr lang="zh-CN" altLang="en-US"/>
              <a:t>点击</a:t>
            </a:r>
            <a:endParaRPr lang="zh-CN" altLang="en-US"/>
          </a:p>
        </p:txBody>
      </p:sp>
      <p:sp>
        <p:nvSpPr>
          <p:cNvPr id="15" name="文本框 14"/>
          <p:cNvSpPr txBox="1"/>
          <p:nvPr/>
        </p:nvSpPr>
        <p:spPr>
          <a:xfrm>
            <a:off x="6902450" y="2903220"/>
            <a:ext cx="640080" cy="368300"/>
          </a:xfrm>
          <a:prstGeom prst="rect">
            <a:avLst/>
          </a:prstGeom>
          <a:solidFill>
            <a:schemeClr val="accent1"/>
          </a:solidFill>
        </p:spPr>
        <p:txBody>
          <a:bodyPr wrap="none" rtlCol="0">
            <a:spAutoFit/>
          </a:bodyPr>
          <a:lstStyle/>
          <a:p>
            <a:r>
              <a:rPr lang="zh-CN" altLang="en-US"/>
              <a:t>点击</a:t>
            </a:r>
            <a:endParaRPr lang="zh-CN" altLang="en-US"/>
          </a:p>
        </p:txBody>
      </p:sp>
      <p:sp>
        <p:nvSpPr>
          <p:cNvPr id="16" name="右箭头 15"/>
          <p:cNvSpPr/>
          <p:nvPr/>
        </p:nvSpPr>
        <p:spPr>
          <a:xfrm>
            <a:off x="8505190" y="3416935"/>
            <a:ext cx="513080" cy="216535"/>
          </a:xfrm>
          <a:prstGeom prst="rightArrow">
            <a:avLst/>
          </a:prstGeom>
          <a:gradFill>
            <a:gsLst>
              <a:gs pos="0">
                <a:srgbClr val="7B32B2"/>
              </a:gs>
              <a:gs pos="100000">
                <a:srgbClr val="401A5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9186545" y="3200400"/>
            <a:ext cx="2197735" cy="10960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Z4IM%JE1R5VR63]]NBC3L@1"/>
          <p:cNvPicPr>
            <a:picLocks noChangeAspect="1"/>
          </p:cNvPicPr>
          <p:nvPr/>
        </p:nvPicPr>
        <p:blipFill>
          <a:blip r:embed="rId1"/>
          <a:stretch>
            <a:fillRect/>
          </a:stretch>
        </p:blipFill>
        <p:spPr>
          <a:xfrm>
            <a:off x="1251585" y="1649095"/>
            <a:ext cx="7858125" cy="3133725"/>
          </a:xfrm>
          <a:prstGeom prst="rect">
            <a:avLst/>
          </a:prstGeom>
        </p:spPr>
      </p:pic>
      <p:sp>
        <p:nvSpPr>
          <p:cNvPr id="3" name="文本框 2"/>
          <p:cNvSpPr txBox="1"/>
          <p:nvPr/>
        </p:nvSpPr>
        <p:spPr>
          <a:xfrm>
            <a:off x="352425" y="354330"/>
            <a:ext cx="5212080" cy="368300"/>
          </a:xfrm>
          <a:prstGeom prst="rect">
            <a:avLst/>
          </a:prstGeom>
          <a:noFill/>
          <a:ln>
            <a:solidFill>
              <a:schemeClr val="accent1"/>
            </a:solidFill>
          </a:ln>
        </p:spPr>
        <p:txBody>
          <a:bodyPr wrap="none" rtlCol="0">
            <a:spAutoFit/>
          </a:bodyPr>
          <a:lstStyle/>
          <a:p>
            <a:r>
              <a:rPr lang="zh-CN" altLang="en-US"/>
              <a:t>预约成功后，可通过以下几种途径查看预约情况：</a:t>
            </a:r>
            <a:endParaRPr lang="zh-CN" altLang="en-US"/>
          </a:p>
        </p:txBody>
      </p:sp>
      <p:sp>
        <p:nvSpPr>
          <p:cNvPr id="5" name="文本框 4"/>
          <p:cNvSpPr txBox="1"/>
          <p:nvPr/>
        </p:nvSpPr>
        <p:spPr>
          <a:xfrm>
            <a:off x="841375" y="1049020"/>
            <a:ext cx="3364230" cy="368300"/>
          </a:xfrm>
          <a:prstGeom prst="rect">
            <a:avLst/>
          </a:prstGeom>
          <a:noFill/>
        </p:spPr>
        <p:txBody>
          <a:bodyPr wrap="none" rtlCol="0">
            <a:spAutoFit/>
          </a:bodyPr>
          <a:lstStyle/>
          <a:p>
            <a:pPr marL="285750" indent="-285750">
              <a:buFont typeface="Wingdings" panose="05000000000000000000" charset="0"/>
              <a:buChar char="ü"/>
            </a:pPr>
            <a:r>
              <a:rPr lang="zh-CN" altLang="en-US"/>
              <a:t>第三种：在</a:t>
            </a:r>
            <a:r>
              <a:rPr lang="en-US" altLang="zh-CN"/>
              <a:t>“</a:t>
            </a:r>
            <a:r>
              <a:rPr lang="zh-CN" altLang="en-US"/>
              <a:t>我的课程</a:t>
            </a:r>
            <a:r>
              <a:rPr lang="en-US" altLang="zh-CN"/>
              <a:t>”</a:t>
            </a:r>
            <a:r>
              <a:rPr lang="zh-CN" altLang="en-US"/>
              <a:t>里查看</a:t>
            </a:r>
            <a:endParaRPr lang="zh-CN" altLang="en-US"/>
          </a:p>
        </p:txBody>
      </p:sp>
      <p:sp>
        <p:nvSpPr>
          <p:cNvPr id="6" name="圆角矩形 5"/>
          <p:cNvSpPr/>
          <p:nvPr/>
        </p:nvSpPr>
        <p:spPr>
          <a:xfrm>
            <a:off x="1400175" y="4230370"/>
            <a:ext cx="1707515" cy="55245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3187700" y="2126615"/>
            <a:ext cx="6216015" cy="96012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934210" y="3862070"/>
            <a:ext cx="640080" cy="368300"/>
          </a:xfrm>
          <a:prstGeom prst="rect">
            <a:avLst/>
          </a:prstGeom>
          <a:solidFill>
            <a:schemeClr val="accent1"/>
          </a:solidFill>
        </p:spPr>
        <p:txBody>
          <a:bodyPr wrap="none" rtlCol="0">
            <a:spAutoFit/>
          </a:bodyPr>
          <a:lstStyle/>
          <a:p>
            <a:r>
              <a:rPr lang="zh-CN" altLang="en-US"/>
              <a:t>点击</a:t>
            </a:r>
            <a:endParaRPr lang="zh-CN" altLang="en-US"/>
          </a:p>
        </p:txBody>
      </p:sp>
      <p:sp>
        <p:nvSpPr>
          <p:cNvPr id="24" name="文本框 23"/>
          <p:cNvSpPr txBox="1"/>
          <p:nvPr/>
        </p:nvSpPr>
        <p:spPr>
          <a:xfrm>
            <a:off x="7912100" y="1985645"/>
            <a:ext cx="640080" cy="368300"/>
          </a:xfrm>
          <a:prstGeom prst="rect">
            <a:avLst/>
          </a:prstGeom>
          <a:solidFill>
            <a:schemeClr val="accent1"/>
          </a:solidFill>
        </p:spPr>
        <p:txBody>
          <a:bodyPr wrap="none" rtlCol="0">
            <a:spAutoFit/>
          </a:bodyPr>
          <a:lstStyle/>
          <a:p>
            <a:r>
              <a:rPr lang="zh-CN" altLang="en-US"/>
              <a:t>点击</a:t>
            </a:r>
            <a:endParaRPr lang="zh-CN" altLang="en-US"/>
          </a:p>
        </p:txBody>
      </p:sp>
      <p:pic>
        <p:nvPicPr>
          <p:cNvPr id="25" name="图片 24"/>
          <p:cNvPicPr>
            <a:picLocks noChangeAspect="1"/>
          </p:cNvPicPr>
          <p:nvPr/>
        </p:nvPicPr>
        <p:blipFill>
          <a:blip r:embed="rId2"/>
          <a:stretch>
            <a:fillRect/>
          </a:stretch>
        </p:blipFill>
        <p:spPr>
          <a:xfrm>
            <a:off x="4860290" y="3692525"/>
            <a:ext cx="4543425" cy="2597150"/>
          </a:xfrm>
          <a:prstGeom prst="rect">
            <a:avLst/>
          </a:prstGeom>
          <a:ln>
            <a:solidFill>
              <a:srgbClr val="0FB4DB"/>
            </a:solidFill>
          </a:ln>
        </p:spPr>
      </p:pic>
      <p:sp>
        <p:nvSpPr>
          <p:cNvPr id="26" name="右弧形箭头 25"/>
          <p:cNvSpPr/>
          <p:nvPr/>
        </p:nvSpPr>
        <p:spPr>
          <a:xfrm>
            <a:off x="9403715" y="2820670"/>
            <a:ext cx="730885" cy="121666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圆角矩形 10"/>
          <p:cNvSpPr/>
          <p:nvPr/>
        </p:nvSpPr>
        <p:spPr>
          <a:xfrm>
            <a:off x="5923228" y="4987255"/>
            <a:ext cx="2197735" cy="10960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ircl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46405" y="458470"/>
            <a:ext cx="3840480" cy="368300"/>
          </a:xfrm>
          <a:prstGeom prst="rect">
            <a:avLst/>
          </a:prstGeom>
          <a:noFill/>
          <a:ln>
            <a:noFill/>
          </a:ln>
        </p:spPr>
        <p:txBody>
          <a:bodyPr wrap="none" rtlCol="0">
            <a:spAutoFit/>
          </a:bodyPr>
          <a:lstStyle/>
          <a:p>
            <a:r>
              <a:rPr lang="zh-CN" altLang="en-US"/>
              <a:t>预约成功后，可</a:t>
            </a:r>
            <a:r>
              <a:rPr lang="zh-CN" altLang="en-US" b="1">
                <a:solidFill>
                  <a:srgbClr val="FF0000"/>
                </a:solidFill>
              </a:rPr>
              <a:t>提前一天</a:t>
            </a:r>
            <a:r>
              <a:rPr lang="zh-CN" altLang="en-US"/>
              <a:t>自行取消：</a:t>
            </a:r>
            <a:endParaRPr lang="zh-CN" altLang="en-US"/>
          </a:p>
        </p:txBody>
      </p:sp>
      <p:sp>
        <p:nvSpPr>
          <p:cNvPr id="19" name="圆角矩形 18"/>
          <p:cNvSpPr/>
          <p:nvPr/>
        </p:nvSpPr>
        <p:spPr>
          <a:xfrm>
            <a:off x="717550" y="2337680"/>
            <a:ext cx="10777220" cy="407875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spcBef>
                <a:spcPts val="20"/>
              </a:spcBef>
              <a:spcAft>
                <a:spcPts val="0"/>
              </a:spcAft>
            </a:pPr>
            <a:endParaRPr lang="zh-CN" altLang="en-US"/>
          </a:p>
        </p:txBody>
      </p:sp>
      <p:sp>
        <p:nvSpPr>
          <p:cNvPr id="20" name="文本框 19"/>
          <p:cNvSpPr txBox="1"/>
          <p:nvPr/>
        </p:nvSpPr>
        <p:spPr>
          <a:xfrm>
            <a:off x="594360" y="1892935"/>
            <a:ext cx="947420" cy="460375"/>
          </a:xfrm>
          <a:prstGeom prst="rect">
            <a:avLst/>
          </a:prstGeom>
          <a:noFill/>
        </p:spPr>
        <p:txBody>
          <a:bodyPr wrap="square" rtlCol="0">
            <a:spAutoFit/>
          </a:bodyPr>
          <a:lstStyle/>
          <a:p>
            <a:r>
              <a:rPr lang="zh-CN" altLang="en-US" sz="2400" b="1">
                <a:solidFill>
                  <a:srgbClr val="FF0000"/>
                </a:solidFill>
              </a:rPr>
              <a:t>注意：</a:t>
            </a:r>
            <a:endParaRPr lang="zh-CN" altLang="en-US" sz="2400" b="1">
              <a:solidFill>
                <a:srgbClr val="FF0000"/>
              </a:solidFill>
            </a:endParaRPr>
          </a:p>
        </p:txBody>
      </p:sp>
      <p:sp>
        <p:nvSpPr>
          <p:cNvPr id="21" name="文本框 20"/>
          <p:cNvSpPr txBox="1"/>
          <p:nvPr/>
        </p:nvSpPr>
        <p:spPr>
          <a:xfrm>
            <a:off x="1170647" y="2399568"/>
            <a:ext cx="3909060" cy="375359"/>
          </a:xfrm>
          <a:prstGeom prst="rect">
            <a:avLst/>
          </a:prstGeom>
          <a:noFill/>
        </p:spPr>
        <p:txBody>
          <a:bodyPr wrap="square" rtlCol="0" anchor="t">
            <a:spAutoFit/>
          </a:bodyPr>
          <a:lstStyle/>
          <a:p>
            <a:pPr marL="285750" indent="-285750">
              <a:lnSpc>
                <a:spcPct val="110000"/>
              </a:lnSpc>
              <a:spcBef>
                <a:spcPts val="20"/>
              </a:spcBef>
              <a:spcAft>
                <a:spcPts val="0"/>
              </a:spcAft>
              <a:buFont typeface="Wingdings" panose="05000000000000000000" charset="0"/>
              <a:buChar char="Ø"/>
            </a:pPr>
            <a:r>
              <a:rPr u="sng" dirty="0" smtClean="0">
                <a:latin typeface="微软雅黑" panose="020B0503020204020204" pitchFamily="34" charset="-122"/>
                <a:ea typeface="微软雅黑" panose="020B0503020204020204" pitchFamily="34" charset="-122"/>
                <a:sym typeface="+mn-ea"/>
              </a:rPr>
              <a:t>至少提前一天预约，</a:t>
            </a:r>
            <a:r>
              <a:rPr lang="zh-CN" u="sng" dirty="0" smtClean="0">
                <a:solidFill>
                  <a:srgbClr val="FF0000"/>
                </a:solidFill>
                <a:latin typeface="微软雅黑" panose="020B0503020204020204" pitchFamily="34" charset="-122"/>
                <a:ea typeface="微软雅黑" panose="020B0503020204020204" pitchFamily="34" charset="-122"/>
                <a:sym typeface="+mn-ea"/>
              </a:rPr>
              <a:t>当天</a:t>
            </a:r>
            <a:r>
              <a:rPr u="sng" dirty="0" smtClean="0">
                <a:solidFill>
                  <a:srgbClr val="FF0000"/>
                </a:solidFill>
                <a:latin typeface="微软雅黑" panose="020B0503020204020204" pitchFamily="34" charset="-122"/>
                <a:ea typeface="微软雅黑" panose="020B0503020204020204" pitchFamily="34" charset="-122"/>
                <a:sym typeface="+mn-ea"/>
              </a:rPr>
              <a:t>不能预约</a:t>
            </a:r>
            <a:r>
              <a:rPr lang="zh-CN" altLang="en-US" u="sng" dirty="0" smtClean="0">
                <a:solidFill>
                  <a:srgbClr val="FF0000"/>
                </a:solidFill>
                <a:latin typeface="微软雅黑" panose="020B0503020204020204" pitchFamily="34" charset="-122"/>
                <a:ea typeface="微软雅黑" panose="020B0503020204020204" pitchFamily="34" charset="-122"/>
                <a:sym typeface="+mn-ea"/>
              </a:rPr>
              <a:t>。</a:t>
            </a:r>
            <a:endParaRPr lang="zh-CN" altLang="en-US" u="sng" dirty="0"/>
          </a:p>
        </p:txBody>
      </p:sp>
      <p:sp>
        <p:nvSpPr>
          <p:cNvPr id="22" name="文本框 21"/>
          <p:cNvSpPr txBox="1"/>
          <p:nvPr/>
        </p:nvSpPr>
        <p:spPr>
          <a:xfrm>
            <a:off x="852805" y="2795270"/>
            <a:ext cx="10522585" cy="977265"/>
          </a:xfrm>
          <a:prstGeom prst="rect">
            <a:avLst/>
          </a:prstGeom>
          <a:noFill/>
        </p:spPr>
        <p:txBody>
          <a:bodyPr wrap="square" rtlCol="0" anchor="t">
            <a:spAutoFit/>
          </a:bodyPr>
          <a:lstStyle/>
          <a:p>
            <a:pPr marL="285750" indent="0" fontAlgn="auto">
              <a:lnSpc>
                <a:spcPct val="160000"/>
              </a:lnSpc>
              <a:spcBef>
                <a:spcPts val="0"/>
              </a:spcBef>
              <a:spcAft>
                <a:spcPts val="0"/>
              </a:spcAft>
              <a:buFont typeface="Wingdings" panose="05000000000000000000" charset="0"/>
              <a:buChar char="Ø"/>
            </a:pPr>
            <a:r>
              <a:rPr lang="en-US" u="sng" dirty="0" smtClean="0">
                <a:solidFill>
                  <a:srgbClr val="002060"/>
                </a:solidFill>
                <a:latin typeface="微软雅黑" panose="020B0503020204020204" pitchFamily="34" charset="-122"/>
                <a:ea typeface="微软雅黑" panose="020B0503020204020204" pitchFamily="34" charset="-122"/>
                <a:sym typeface="+mn-ea"/>
              </a:rPr>
              <a:t>  </a:t>
            </a:r>
            <a:r>
              <a:rPr u="sng" dirty="0" smtClean="0">
                <a:solidFill>
                  <a:srgbClr val="002060"/>
                </a:solidFill>
                <a:latin typeface="微软雅黑" panose="020B0503020204020204" pitchFamily="34" charset="-122"/>
                <a:ea typeface="微软雅黑" panose="020B0503020204020204" pitchFamily="34" charset="-122"/>
                <a:sym typeface="+mn-ea"/>
              </a:rPr>
              <a:t>实验台位有限，</a:t>
            </a:r>
            <a:r>
              <a:rPr lang="zh-CN" u="sng" dirty="0" smtClean="0">
                <a:solidFill>
                  <a:srgbClr val="002060"/>
                </a:solidFill>
                <a:latin typeface="微软雅黑" panose="020B0503020204020204" pitchFamily="34" charset="-122"/>
                <a:ea typeface="微软雅黑" panose="020B0503020204020204" pitchFamily="34" charset="-122"/>
                <a:sym typeface="+mn-ea"/>
              </a:rPr>
              <a:t>请务必提前预约，</a:t>
            </a:r>
            <a:r>
              <a:rPr u="sng" dirty="0" smtClean="0">
                <a:solidFill>
                  <a:srgbClr val="002060"/>
                </a:solidFill>
                <a:latin typeface="微软雅黑" panose="020B0503020204020204" pitchFamily="34" charset="-122"/>
                <a:ea typeface="微软雅黑" panose="020B0503020204020204" pitchFamily="34" charset="-122"/>
                <a:sym typeface="+mn-ea"/>
              </a:rPr>
              <a:t>预约过晚</a:t>
            </a:r>
            <a:r>
              <a:rPr lang="zh-CN" u="sng" dirty="0" smtClean="0">
                <a:solidFill>
                  <a:srgbClr val="002060"/>
                </a:solidFill>
                <a:latin typeface="微软雅黑" panose="020B0503020204020204" pitchFamily="34" charset="-122"/>
                <a:ea typeface="微软雅黑" panose="020B0503020204020204" pitchFamily="34" charset="-122"/>
                <a:sym typeface="+mn-ea"/>
              </a:rPr>
              <a:t>可能</a:t>
            </a:r>
            <a:r>
              <a:rPr u="sng" dirty="0" smtClean="0">
                <a:solidFill>
                  <a:srgbClr val="002060"/>
                </a:solidFill>
                <a:latin typeface="微软雅黑" panose="020B0503020204020204" pitchFamily="34" charset="-122"/>
                <a:ea typeface="微软雅黑" panose="020B0503020204020204" pitchFamily="34" charset="-122"/>
                <a:sym typeface="+mn-ea"/>
              </a:rPr>
              <a:t>导致没有空余台位，</a:t>
            </a:r>
            <a:r>
              <a:rPr lang="zh-CN" u="sng" dirty="0" smtClean="0">
                <a:solidFill>
                  <a:srgbClr val="002060"/>
                </a:solidFill>
                <a:latin typeface="微软雅黑" panose="020B0503020204020204" pitchFamily="34" charset="-122"/>
                <a:ea typeface="微软雅黑" panose="020B0503020204020204" pitchFamily="34" charset="-122"/>
                <a:sym typeface="+mn-ea"/>
              </a:rPr>
              <a:t>直接</a:t>
            </a:r>
            <a:r>
              <a:rPr u="sng" dirty="0" smtClean="0">
                <a:solidFill>
                  <a:srgbClr val="002060"/>
                </a:solidFill>
                <a:latin typeface="微软雅黑" panose="020B0503020204020204" pitchFamily="34" charset="-122"/>
                <a:ea typeface="微软雅黑" panose="020B0503020204020204" pitchFamily="34" charset="-122"/>
                <a:sym typeface="+mn-ea"/>
              </a:rPr>
              <a:t>按旷课处理</a:t>
            </a:r>
            <a:r>
              <a:rPr lang="zh-CN" u="sng" dirty="0" smtClean="0">
                <a:solidFill>
                  <a:srgbClr val="002060"/>
                </a:solidFill>
                <a:latin typeface="微软雅黑" panose="020B0503020204020204" pitchFamily="34" charset="-122"/>
                <a:ea typeface="微软雅黑" panose="020B0503020204020204" pitchFamily="34" charset="-122"/>
                <a:sym typeface="+mn-ea"/>
              </a:rPr>
              <a:t>（占卷面</a:t>
            </a:r>
            <a:r>
              <a:rPr lang="en-US" altLang="zh-CN" u="sng" dirty="0" smtClean="0">
                <a:solidFill>
                  <a:srgbClr val="002060"/>
                </a:solidFill>
                <a:latin typeface="微软雅黑" panose="020B0503020204020204" pitchFamily="34" charset="-122"/>
                <a:ea typeface="微软雅黑" panose="020B0503020204020204" pitchFamily="34" charset="-122"/>
                <a:sym typeface="+mn-ea"/>
              </a:rPr>
              <a:t>10</a:t>
            </a:r>
            <a:r>
              <a:rPr lang="zh-CN" altLang="en-US" u="sng" dirty="0" smtClean="0">
                <a:solidFill>
                  <a:srgbClr val="002060"/>
                </a:solidFill>
                <a:latin typeface="微软雅黑" panose="020B0503020204020204" pitchFamily="34" charset="-122"/>
                <a:ea typeface="微软雅黑" panose="020B0503020204020204" pitchFamily="34" charset="-122"/>
                <a:sym typeface="+mn-ea"/>
              </a:rPr>
              <a:t>分</a:t>
            </a:r>
            <a:r>
              <a:rPr lang="zh-CN" u="sng" dirty="0" smtClean="0">
                <a:solidFill>
                  <a:srgbClr val="002060"/>
                </a:solidFill>
                <a:latin typeface="微软雅黑" panose="020B0503020204020204" pitchFamily="34" charset="-122"/>
                <a:ea typeface="微软雅黑" panose="020B0503020204020204" pitchFamily="34" charset="-122"/>
                <a:sym typeface="+mn-ea"/>
              </a:rPr>
              <a:t>）</a:t>
            </a:r>
            <a:r>
              <a:rPr u="sng" dirty="0" smtClean="0">
                <a:solidFill>
                  <a:srgbClr val="002060"/>
                </a:solidFill>
                <a:latin typeface="微软雅黑" panose="020B0503020204020204" pitchFamily="34" charset="-122"/>
                <a:ea typeface="微软雅黑" panose="020B0503020204020204" pitchFamily="34" charset="-122"/>
                <a:sym typeface="+mn-ea"/>
              </a:rPr>
              <a:t>。</a:t>
            </a:r>
            <a:endParaRPr lang="zh-CN" altLang="en-US" u="sng" dirty="0" smtClean="0">
              <a:solidFill>
                <a:srgbClr val="002060"/>
              </a:solidFill>
              <a:latin typeface="微软雅黑" panose="020B0503020204020204" pitchFamily="34" charset="-122"/>
              <a:ea typeface="微软雅黑" panose="020B0503020204020204" pitchFamily="34" charset="-122"/>
              <a:sym typeface="+mn-ea"/>
            </a:endParaRPr>
          </a:p>
        </p:txBody>
      </p:sp>
      <p:sp>
        <p:nvSpPr>
          <p:cNvPr id="23" name="文本框 22"/>
          <p:cNvSpPr txBox="1"/>
          <p:nvPr/>
        </p:nvSpPr>
        <p:spPr>
          <a:xfrm>
            <a:off x="867512" y="3709525"/>
            <a:ext cx="9072734" cy="534035"/>
          </a:xfrm>
          <a:prstGeom prst="rect">
            <a:avLst/>
          </a:prstGeom>
          <a:noFill/>
        </p:spPr>
        <p:txBody>
          <a:bodyPr wrap="square" rtlCol="0" anchor="t">
            <a:spAutoFit/>
          </a:bodyPr>
          <a:lstStyle/>
          <a:p>
            <a:pPr marL="285750" indent="0" fontAlgn="auto">
              <a:lnSpc>
                <a:spcPct val="160000"/>
              </a:lnSpc>
              <a:spcBef>
                <a:spcPts val="0"/>
              </a:spcBef>
              <a:spcAft>
                <a:spcPts val="0"/>
              </a:spcAft>
              <a:buFont typeface="Wingdings" panose="05000000000000000000" charset="0"/>
              <a:buChar char="Ø"/>
            </a:pPr>
            <a:r>
              <a:rPr lang="en-US" altLang="zh-CN" u="sng" dirty="0" smtClean="0">
                <a:latin typeface="微软雅黑" panose="020B0503020204020204" pitchFamily="34" charset="-122"/>
                <a:ea typeface="微软雅黑" panose="020B0503020204020204" pitchFamily="34" charset="-122"/>
                <a:sym typeface="+mn-ea"/>
              </a:rPr>
              <a:t>  </a:t>
            </a:r>
            <a:r>
              <a:rPr lang="zh-CN" u="sng" dirty="0" smtClean="0">
                <a:latin typeface="微软雅黑" panose="020B0503020204020204" pitchFamily="34" charset="-122"/>
                <a:ea typeface="微软雅黑" panose="020B0503020204020204" pitchFamily="34" charset="-122"/>
                <a:sym typeface="+mn-ea"/>
              </a:rPr>
              <a:t>预约成功后，建议</a:t>
            </a:r>
            <a:r>
              <a:rPr lang="zh-CN" u="sng" dirty="0" smtClean="0">
                <a:solidFill>
                  <a:srgbClr val="FF0000"/>
                </a:solidFill>
                <a:latin typeface="微软雅黑" panose="020B0503020204020204" pitchFamily="34" charset="-122"/>
                <a:ea typeface="微软雅黑" panose="020B0503020204020204" pitchFamily="34" charset="-122"/>
                <a:sym typeface="+mn-ea"/>
              </a:rPr>
              <a:t>截图保存</a:t>
            </a:r>
            <a:r>
              <a:rPr lang="zh-CN" u="sng" dirty="0" smtClean="0">
                <a:latin typeface="微软雅黑" panose="020B0503020204020204" pitchFamily="34" charset="-122"/>
                <a:ea typeface="微软雅黑" panose="020B0503020204020204" pitchFamily="34" charset="-122"/>
                <a:sym typeface="+mn-ea"/>
              </a:rPr>
              <a:t>，</a:t>
            </a:r>
            <a:r>
              <a:rPr u="sng" dirty="0" smtClean="0">
                <a:latin typeface="微软雅黑" panose="020B0503020204020204" pitchFamily="34" charset="-122"/>
                <a:ea typeface="微软雅黑" panose="020B0503020204020204" pitchFamily="34" charset="-122"/>
                <a:sym typeface="+mn-ea"/>
              </a:rPr>
              <a:t>避免系统BUG或者被人恶意退选等现象</a:t>
            </a:r>
            <a:r>
              <a:rPr lang="zh-CN" u="sng" dirty="0" smtClean="0">
                <a:latin typeface="微软雅黑" panose="020B0503020204020204" pitchFamily="34" charset="-122"/>
                <a:ea typeface="微软雅黑" panose="020B0503020204020204" pitchFamily="34" charset="-122"/>
                <a:sym typeface="+mn-ea"/>
              </a:rPr>
              <a:t>。</a:t>
            </a:r>
            <a:endParaRPr lang="zh-CN" u="sng" dirty="0" smtClean="0">
              <a:latin typeface="微软雅黑" panose="020B0503020204020204" pitchFamily="34" charset="-122"/>
              <a:ea typeface="微软雅黑" panose="020B0503020204020204" pitchFamily="34" charset="-122"/>
              <a:sym typeface="+mn-ea"/>
            </a:endParaRPr>
          </a:p>
        </p:txBody>
      </p:sp>
      <p:pic>
        <p:nvPicPr>
          <p:cNvPr id="10" name="图片 9"/>
          <p:cNvPicPr>
            <a:picLocks noChangeAspect="1"/>
          </p:cNvPicPr>
          <p:nvPr/>
        </p:nvPicPr>
        <p:blipFill>
          <a:blip r:embed="rId1"/>
          <a:stretch>
            <a:fillRect/>
          </a:stretch>
        </p:blipFill>
        <p:spPr>
          <a:xfrm>
            <a:off x="6777990" y="266700"/>
            <a:ext cx="3529330" cy="2017395"/>
          </a:xfrm>
          <a:prstGeom prst="rect">
            <a:avLst/>
          </a:prstGeom>
          <a:ln>
            <a:solidFill>
              <a:srgbClr val="0FB4DB"/>
            </a:solidFill>
          </a:ln>
        </p:spPr>
      </p:pic>
      <p:sp>
        <p:nvSpPr>
          <p:cNvPr id="11" name="圆角矩形 10"/>
          <p:cNvSpPr/>
          <p:nvPr/>
        </p:nvSpPr>
        <p:spPr>
          <a:xfrm>
            <a:off x="9459595" y="1464945"/>
            <a:ext cx="683895" cy="570230"/>
          </a:xfrm>
          <a:prstGeom prst="round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46405" y="986790"/>
            <a:ext cx="5821680" cy="368300"/>
          </a:xfrm>
          <a:prstGeom prst="rect">
            <a:avLst/>
          </a:prstGeom>
          <a:noFill/>
        </p:spPr>
        <p:txBody>
          <a:bodyPr wrap="none" rtlCol="0">
            <a:spAutoFit/>
          </a:bodyPr>
          <a:lstStyle/>
          <a:p>
            <a:r>
              <a:rPr lang="zh-CN" altLang="en-US"/>
              <a:t>使用上述任何一种形式查看预约情况，点击</a:t>
            </a:r>
            <a:r>
              <a:rPr lang="en-US" altLang="zh-CN"/>
              <a:t>“</a:t>
            </a:r>
            <a:r>
              <a:rPr lang="zh-CN" altLang="en-US"/>
              <a:t>取消</a:t>
            </a:r>
            <a:r>
              <a:rPr lang="en-US" altLang="zh-CN"/>
              <a:t>”</a:t>
            </a:r>
            <a:r>
              <a:rPr lang="zh-CN" altLang="en-US"/>
              <a:t>即可。</a:t>
            </a:r>
            <a:endParaRPr lang="zh-CN" altLang="en-US"/>
          </a:p>
        </p:txBody>
      </p:sp>
      <p:cxnSp>
        <p:nvCxnSpPr>
          <p:cNvPr id="13" name="直接箭头连接符 12"/>
          <p:cNvCxnSpPr/>
          <p:nvPr/>
        </p:nvCxnSpPr>
        <p:spPr>
          <a:xfrm>
            <a:off x="5987415" y="1231265"/>
            <a:ext cx="3619500" cy="50101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855646" y="4359029"/>
            <a:ext cx="10265073" cy="535531"/>
          </a:xfrm>
          <a:prstGeom prst="rect">
            <a:avLst/>
          </a:prstGeom>
          <a:noFill/>
        </p:spPr>
        <p:txBody>
          <a:bodyPr wrap="square" rtlCol="0" anchor="t">
            <a:spAutoFit/>
          </a:bodyPr>
          <a:lstStyle/>
          <a:p>
            <a:pPr marL="285750" indent="0" fontAlgn="auto">
              <a:lnSpc>
                <a:spcPct val="160000"/>
              </a:lnSpc>
              <a:spcBef>
                <a:spcPts val="0"/>
              </a:spcBef>
              <a:spcAft>
                <a:spcPts val="0"/>
              </a:spcAft>
              <a:buFont typeface="Wingdings" panose="05000000000000000000" charset="0"/>
              <a:buChar char="Ø"/>
            </a:pPr>
            <a:r>
              <a:rPr lang="en-US" altLang="zh-CN" u="sng" dirty="0" smtClean="0">
                <a:solidFill>
                  <a:srgbClr val="002060"/>
                </a:solidFill>
                <a:latin typeface="微软雅黑" panose="020B0503020204020204" pitchFamily="34" charset="-122"/>
                <a:ea typeface="微软雅黑" panose="020B0503020204020204" pitchFamily="34" charset="-122"/>
                <a:sym typeface="+mn-ea"/>
              </a:rPr>
              <a:t>  </a:t>
            </a:r>
            <a:r>
              <a:rPr lang="zh-CN" altLang="en-US" u="sng" dirty="0" smtClean="0">
                <a:solidFill>
                  <a:srgbClr val="002060"/>
                </a:solidFill>
                <a:latin typeface="微软雅黑" panose="020B0503020204020204" pitchFamily="34" charset="-122"/>
                <a:ea typeface="微软雅黑" panose="020B0503020204020204" pitchFamily="34" charset="-122"/>
                <a:sym typeface="+mn-ea"/>
              </a:rPr>
              <a:t>取消</a:t>
            </a:r>
            <a:r>
              <a:rPr lang="zh-CN" u="sng" dirty="0" smtClean="0">
                <a:solidFill>
                  <a:srgbClr val="002060"/>
                </a:solidFill>
                <a:latin typeface="微软雅黑" panose="020B0503020204020204" pitchFamily="34" charset="-122"/>
                <a:ea typeface="微软雅黑" panose="020B0503020204020204" pitchFamily="34" charset="-122"/>
                <a:sym typeface="+mn-ea"/>
              </a:rPr>
              <a:t>预约后，可重新预约。如果未取消、且未请假、且未按照预约时间上课，则按照旷课处理</a:t>
            </a:r>
            <a:r>
              <a:rPr lang="en-US" altLang="zh-CN" u="sng" dirty="0" smtClean="0">
                <a:solidFill>
                  <a:srgbClr val="002060"/>
                </a:solidFill>
                <a:latin typeface="微软雅黑" panose="020B0503020204020204" pitchFamily="34" charset="-122"/>
                <a:ea typeface="微软雅黑" panose="020B0503020204020204" pitchFamily="34" charset="-122"/>
                <a:sym typeface="+mn-ea"/>
              </a:rPr>
              <a:t>!</a:t>
            </a:r>
            <a:endParaRPr lang="en-US" altLang="zh-CN" u="sng" dirty="0" smtClean="0">
              <a:solidFill>
                <a:srgbClr val="002060"/>
              </a:solidFill>
              <a:latin typeface="微软雅黑" panose="020B0503020204020204" pitchFamily="34" charset="-122"/>
              <a:ea typeface="微软雅黑" panose="020B0503020204020204" pitchFamily="34" charset="-122"/>
              <a:sym typeface="+mn-ea"/>
            </a:endParaRPr>
          </a:p>
        </p:txBody>
      </p:sp>
      <p:sp>
        <p:nvSpPr>
          <p:cNvPr id="100" name="文本框 99"/>
          <p:cNvSpPr txBox="1"/>
          <p:nvPr/>
        </p:nvSpPr>
        <p:spPr>
          <a:xfrm>
            <a:off x="1131406" y="5085270"/>
            <a:ext cx="10290810" cy="922020"/>
          </a:xfrm>
          <a:prstGeom prst="rect">
            <a:avLst/>
          </a:prstGeom>
          <a:noFill/>
          <a:ln w="9525">
            <a:noFill/>
          </a:ln>
        </p:spPr>
        <p:txBody>
          <a:bodyPr wrap="square">
            <a:spAutoFit/>
          </a:bodyPr>
          <a:lstStyle/>
          <a:p>
            <a:pPr marL="285750" indent="-285750">
              <a:buFont typeface="Wingdings" panose="05000000000000000000" charset="0"/>
              <a:buChar char="Ø"/>
            </a:pPr>
            <a:r>
              <a:rPr lang="zh-CN" sz="1800" b="0" u="sng" dirty="0" smtClean="0">
                <a:latin typeface="微软雅黑" panose="020B0503020204020204" pitchFamily="34" charset="-122"/>
                <a:ea typeface="微软雅黑" panose="020B0503020204020204" pitchFamily="34" charset="-122"/>
              </a:rPr>
              <a:t>因</a:t>
            </a:r>
            <a:r>
              <a:rPr lang="zh-CN" sz="1800" u="sng" dirty="0" smtClean="0">
                <a:latin typeface="微软雅黑" panose="020B0503020204020204" pitchFamily="34" charset="-122"/>
                <a:ea typeface="微软雅黑" panose="020B0503020204020204" pitchFamily="34" charset="-122"/>
              </a:rPr>
              <a:t>特殊原因（病假、事假等）错过取消预约时间或无法在规定周期内完成实验的同学必须上课之前提交请假条，否则按旷课处理</a:t>
            </a:r>
            <a:r>
              <a:rPr lang="zh-CN" sz="1800" b="0" u="sng" dirty="0" smtClean="0">
                <a:latin typeface="微软雅黑" panose="020B0503020204020204" pitchFamily="34" charset="-122"/>
                <a:ea typeface="微软雅黑" panose="020B0503020204020204" pitchFamily="34" charset="-122"/>
              </a:rPr>
              <a:t>。请假条要求格式规范，有辅导员签字。对于请假的同学，实验室将安排补做，不扣分。</a:t>
            </a:r>
            <a:endParaRPr lang="zh-CN" sz="1800" b="0" u="sng" dirty="0" smtClean="0">
              <a:latin typeface="微软雅黑" panose="020B0503020204020204" pitchFamily="34" charset="-122"/>
              <a:ea typeface="微软雅黑" panose="020B0503020204020204" pitchFamily="34" charset="-122"/>
            </a:endParaRPr>
          </a:p>
        </p:txBody>
      </p:sp>
    </p:spTree>
  </p:cSld>
  <p:clrMapOvr>
    <a:masterClrMapping/>
  </p:clrMapOvr>
  <p:transition spd="slow">
    <p:circl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nvSpPr>
        <p:spPr>
          <a:xfrm>
            <a:off x="1926992" y="215667"/>
            <a:ext cx="2535951"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zh-CN" altLang="en-US" sz="3200" dirty="0" smtClean="0"/>
              <a:t>上课实操</a:t>
            </a:r>
            <a:endParaRPr lang="zh-CN" altLang="en-US" sz="3200" dirty="0"/>
          </a:p>
        </p:txBody>
      </p:sp>
      <p:sp>
        <p:nvSpPr>
          <p:cNvPr id="55" name="燕尾形 54"/>
          <p:cNvSpPr/>
          <p:nvPr/>
        </p:nvSpPr>
        <p:spPr>
          <a:xfrm>
            <a:off x="290538" y="190554"/>
            <a:ext cx="1480723" cy="654724"/>
          </a:xfrm>
          <a:prstGeom prst="chevron">
            <a:avLst>
              <a:gd name="adj" fmla="val 205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dirty="0" smtClean="0">
                <a:solidFill>
                  <a:srgbClr val="FFFF00"/>
                </a:solidFill>
                <a:latin typeface="+mj-ea"/>
                <a:ea typeface="+mj-ea"/>
                <a:sym typeface="+mn-ea"/>
              </a:rPr>
              <a:t>第四步</a:t>
            </a:r>
            <a:endParaRPr lang="zh-CN" altLang="en-US" sz="2000" dirty="0">
              <a:solidFill>
                <a:srgbClr val="FFFF00"/>
              </a:solidFill>
              <a:latin typeface="+mj-ea"/>
              <a:ea typeface="+mj-ea"/>
            </a:endParaRPr>
          </a:p>
        </p:txBody>
      </p:sp>
      <p:sp>
        <p:nvSpPr>
          <p:cNvPr id="16" name="TextBox 15"/>
          <p:cNvSpPr txBox="1"/>
          <p:nvPr/>
        </p:nvSpPr>
        <p:spPr>
          <a:xfrm>
            <a:off x="1426128" y="2399251"/>
            <a:ext cx="1944763" cy="369332"/>
          </a:xfrm>
          <a:prstGeom prst="rect">
            <a:avLst/>
          </a:prstGeom>
          <a:noFill/>
        </p:spPr>
        <p:txBody>
          <a:bodyPr wrap="none" rtlCol="0">
            <a:spAutoFit/>
          </a:bodyPr>
          <a:lstStyle/>
          <a:p>
            <a:pPr>
              <a:buFont typeface="Arial" panose="020B0604020202020204" pitchFamily="34" charset="0"/>
              <a:buChar char="•"/>
            </a:pPr>
            <a:r>
              <a:rPr lang="zh-CN" altLang="en-US" dirty="0" smtClean="0"/>
              <a:t> 上机的三种方式</a:t>
            </a:r>
            <a:endParaRPr lang="zh-CN" altLang="en-US" dirty="0"/>
          </a:p>
        </p:txBody>
      </p:sp>
      <p:cxnSp>
        <p:nvCxnSpPr>
          <p:cNvPr id="18" name="直接箭头连接符 17"/>
          <p:cNvCxnSpPr>
            <a:stCxn id="16" idx="3"/>
          </p:cNvCxnSpPr>
          <p:nvPr/>
        </p:nvCxnSpPr>
        <p:spPr>
          <a:xfrm flipV="1">
            <a:off x="3370891" y="2223083"/>
            <a:ext cx="580324" cy="360834"/>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flipV="1">
            <a:off x="3389152" y="2583809"/>
            <a:ext cx="587230" cy="8389"/>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3379021" y="2593704"/>
            <a:ext cx="605750" cy="375999"/>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sp>
        <p:nvSpPr>
          <p:cNvPr id="30" name="矩形 29"/>
          <p:cNvSpPr/>
          <p:nvPr/>
        </p:nvSpPr>
        <p:spPr>
          <a:xfrm>
            <a:off x="4036043" y="2019542"/>
            <a:ext cx="1569660" cy="369332"/>
          </a:xfrm>
          <a:prstGeom prst="rect">
            <a:avLst/>
          </a:prstGeom>
          <a:solidFill>
            <a:schemeClr val="accent6">
              <a:lumMod val="20000"/>
              <a:lumOff val="80000"/>
            </a:schemeClr>
          </a:solidFill>
        </p:spPr>
        <p:txBody>
          <a:bodyPr wrap="none">
            <a:spAutoFit/>
          </a:bodyPr>
          <a:lstStyle/>
          <a:p>
            <a:r>
              <a:rPr lang="zh-CN" altLang="en-US" dirty="0" smtClean="0">
                <a:latin typeface="微软雅黑" panose="020B0503020204020204" pitchFamily="34" charset="-122"/>
                <a:ea typeface="微软雅黑" panose="020B0503020204020204" pitchFamily="34" charset="-122"/>
              </a:rPr>
              <a:t>刷</a:t>
            </a:r>
            <a:r>
              <a:rPr lang="zh-CN" altLang="en-US" dirty="0" smtClean="0">
                <a:solidFill>
                  <a:srgbClr val="FF0000"/>
                </a:solidFill>
                <a:latin typeface="微软雅黑" panose="020B0503020204020204" pitchFamily="34" charset="-122"/>
                <a:ea typeface="微软雅黑" panose="020B0503020204020204" pitchFamily="34" charset="-122"/>
              </a:rPr>
              <a:t>校园卡</a:t>
            </a:r>
            <a:r>
              <a:rPr lang="zh-CN" altLang="en-US" dirty="0" smtClean="0">
                <a:latin typeface="微软雅黑" panose="020B0503020204020204" pitchFamily="34" charset="-122"/>
                <a:ea typeface="微软雅黑" panose="020B0503020204020204" pitchFamily="34" charset="-122"/>
              </a:rPr>
              <a:t>签到</a:t>
            </a:r>
            <a:endParaRPr lang="zh-CN" altLang="en-US" dirty="0"/>
          </a:p>
        </p:txBody>
      </p:sp>
      <p:sp>
        <p:nvSpPr>
          <p:cNvPr id="31" name="矩形 30"/>
          <p:cNvSpPr/>
          <p:nvPr/>
        </p:nvSpPr>
        <p:spPr>
          <a:xfrm>
            <a:off x="4054219" y="2423612"/>
            <a:ext cx="6380480" cy="368300"/>
          </a:xfrm>
          <a:prstGeom prst="rect">
            <a:avLst/>
          </a:prstGeom>
          <a:solidFill>
            <a:schemeClr val="accent6">
              <a:lumMod val="20000"/>
              <a:lumOff val="80000"/>
            </a:schemeClr>
          </a:solidFill>
        </p:spPr>
        <p:txBody>
          <a:bodyPr wrap="none">
            <a:spAutoFit/>
          </a:bodyPr>
          <a:lstStyle/>
          <a:p>
            <a:r>
              <a:rPr lang="zh-CN" altLang="en-US" dirty="0" smtClean="0"/>
              <a:t>扫二维码（粘贴于教室门口，提前</a:t>
            </a:r>
            <a:r>
              <a:rPr lang="en-US" altLang="zh-CN" dirty="0" smtClean="0"/>
              <a:t>15</a:t>
            </a:r>
            <a:r>
              <a:rPr lang="zh-CN" altLang="en-US" dirty="0" smtClean="0"/>
              <a:t>分钟即可扫码打卡签到）</a:t>
            </a:r>
            <a:endParaRPr lang="zh-CN" altLang="en-US" dirty="0"/>
          </a:p>
        </p:txBody>
      </p:sp>
      <p:sp>
        <p:nvSpPr>
          <p:cNvPr id="32" name="矩形 31"/>
          <p:cNvSpPr/>
          <p:nvPr/>
        </p:nvSpPr>
        <p:spPr>
          <a:xfrm>
            <a:off x="4072395" y="2819293"/>
            <a:ext cx="5724644" cy="369332"/>
          </a:xfrm>
          <a:prstGeom prst="rect">
            <a:avLst/>
          </a:prstGeom>
          <a:solidFill>
            <a:schemeClr val="accent6">
              <a:lumMod val="20000"/>
              <a:lumOff val="80000"/>
            </a:schemeClr>
          </a:solidFill>
        </p:spPr>
        <p:txBody>
          <a:bodyPr wrap="none">
            <a:spAutoFit/>
          </a:bodyPr>
          <a:lstStyle/>
          <a:p>
            <a:r>
              <a:rPr lang="zh-CN" altLang="en-US" dirty="0" smtClean="0"/>
              <a:t>由老师手动输入学号（校园卡不可用且没有带手机时）</a:t>
            </a:r>
            <a:endParaRPr lang="zh-CN" altLang="en-US" dirty="0"/>
          </a:p>
        </p:txBody>
      </p:sp>
      <p:sp>
        <p:nvSpPr>
          <p:cNvPr id="34" name="矩形 33"/>
          <p:cNvSpPr/>
          <p:nvPr/>
        </p:nvSpPr>
        <p:spPr>
          <a:xfrm>
            <a:off x="1409266" y="1564003"/>
            <a:ext cx="7013458" cy="424732"/>
          </a:xfrm>
          <a:prstGeom prst="rect">
            <a:avLst/>
          </a:prstGeom>
        </p:spPr>
        <p:txBody>
          <a:bodyPr wrap="none">
            <a:spAutoFit/>
          </a:bodyPr>
          <a:lstStyle/>
          <a:p>
            <a:pPr marL="228600" lvl="0" indent="-228600">
              <a:lnSpc>
                <a:spcPct val="120000"/>
              </a:lnSpc>
              <a:spcBef>
                <a:spcPts val="20"/>
              </a:spcBef>
              <a:buFont typeface="Arial" panose="020B0604020202020204" pitchFamily="34" charset="0"/>
              <a:buChar char="•"/>
              <a:defRPr/>
            </a:pPr>
            <a:r>
              <a:rPr lang="zh-CN" altLang="en-US" dirty="0" smtClean="0">
                <a:latin typeface="微软雅黑" panose="020B0503020204020204" pitchFamily="34" charset="-122"/>
                <a:ea typeface="微软雅黑" panose="020B0503020204020204" pitchFamily="34" charset="-122"/>
              </a:rPr>
              <a:t>按照预约时间提前</a:t>
            </a:r>
            <a:r>
              <a:rPr lang="en-US" altLang="zh-CN" dirty="0" smtClean="0">
                <a:solidFill>
                  <a:srgbClr val="FF0000"/>
                </a:solidFill>
                <a:latin typeface="微软雅黑" panose="020B0503020204020204" pitchFamily="34" charset="-122"/>
                <a:ea typeface="微软雅黑" panose="020B0503020204020204" pitchFamily="34" charset="-122"/>
              </a:rPr>
              <a:t>5</a:t>
            </a:r>
            <a:r>
              <a:rPr lang="zh-CN" altLang="en-US" dirty="0" smtClean="0">
                <a:solidFill>
                  <a:srgbClr val="FF0000"/>
                </a:solidFill>
                <a:latin typeface="微软雅黑" panose="020B0503020204020204" pitchFamily="34" charset="-122"/>
                <a:ea typeface="微软雅黑" panose="020B0503020204020204" pitchFamily="34" charset="-122"/>
              </a:rPr>
              <a:t>分钟</a:t>
            </a:r>
            <a:r>
              <a:rPr lang="zh-CN" altLang="en-US" dirty="0" smtClean="0">
                <a:latin typeface="微软雅黑" panose="020B0503020204020204" pitchFamily="34" charset="-122"/>
                <a:ea typeface="微软雅黑" panose="020B0503020204020204" pitchFamily="34" charset="-122"/>
              </a:rPr>
              <a:t>到教室门口等待，老师允许后可刷卡上机</a:t>
            </a:r>
            <a:endParaRPr lang="zh-CN" altLang="en-US" dirty="0" smtClean="0">
              <a:latin typeface="微软雅黑" panose="020B0503020204020204" pitchFamily="34" charset="-122"/>
              <a:ea typeface="微软雅黑" panose="020B0503020204020204" pitchFamily="34" charset="-122"/>
            </a:endParaRPr>
          </a:p>
        </p:txBody>
      </p:sp>
      <p:sp>
        <p:nvSpPr>
          <p:cNvPr id="36" name="矩形 35"/>
          <p:cNvSpPr/>
          <p:nvPr/>
        </p:nvSpPr>
        <p:spPr>
          <a:xfrm>
            <a:off x="1462482" y="3422712"/>
            <a:ext cx="8713364" cy="423545"/>
          </a:xfrm>
          <a:prstGeom prst="rect">
            <a:avLst/>
          </a:prstGeom>
          <a:solidFill>
            <a:schemeClr val="accent1">
              <a:lumMod val="20000"/>
              <a:lumOff val="80000"/>
            </a:schemeClr>
          </a:solidFill>
        </p:spPr>
        <p:txBody>
          <a:bodyPr wrap="square">
            <a:spAutoFit/>
          </a:bodyPr>
          <a:lstStyle/>
          <a:p>
            <a:pPr marL="228600" lvl="0" indent="-228600">
              <a:lnSpc>
                <a:spcPct val="120000"/>
              </a:lnSpc>
              <a:spcBef>
                <a:spcPts val="20"/>
              </a:spcBef>
              <a:buFont typeface="Arial" panose="020B0604020202020204" pitchFamily="34" charset="0"/>
              <a:buChar char="•"/>
              <a:defRPr/>
            </a:pPr>
            <a:r>
              <a:rPr lang="zh-CN" altLang="en-US" dirty="0" smtClean="0">
                <a:latin typeface="微软雅黑" panose="020B0503020204020204" pitchFamily="34" charset="-122"/>
                <a:ea typeface="微软雅黑" panose="020B0503020204020204" pitchFamily="34" charset="-122"/>
              </a:rPr>
              <a:t>按照预约台号入座，</a:t>
            </a:r>
            <a:r>
              <a:rPr lang="zh-CN" altLang="en-US" dirty="0" smtClean="0">
                <a:solidFill>
                  <a:srgbClr val="FF0000"/>
                </a:solidFill>
                <a:latin typeface="微软雅黑" panose="020B0503020204020204" pitchFamily="34" charset="-122"/>
                <a:ea typeface="微软雅黑" panose="020B0503020204020204" pitchFamily="34" charset="-122"/>
              </a:rPr>
              <a:t>不准自行调换座位，不准随意使用其它实验台的仪器设备。</a:t>
            </a:r>
            <a:endParaRPr lang="zh-CN" altLang="en-US" dirty="0" smtClean="0">
              <a:solidFill>
                <a:srgbClr val="FF0000"/>
              </a:solidFill>
              <a:latin typeface="微软雅黑" panose="020B0503020204020204" pitchFamily="34" charset="-122"/>
              <a:ea typeface="微软雅黑" panose="020B0503020204020204" pitchFamily="34" charset="-122"/>
            </a:endParaRPr>
          </a:p>
        </p:txBody>
      </p:sp>
      <p:sp>
        <p:nvSpPr>
          <p:cNvPr id="38" name="矩形 37"/>
          <p:cNvSpPr/>
          <p:nvPr/>
        </p:nvSpPr>
        <p:spPr>
          <a:xfrm>
            <a:off x="1386978" y="1079022"/>
            <a:ext cx="7983525" cy="424732"/>
          </a:xfrm>
          <a:prstGeom prst="rect">
            <a:avLst/>
          </a:prstGeom>
        </p:spPr>
        <p:txBody>
          <a:bodyPr wrap="square">
            <a:spAutoFit/>
          </a:bodyPr>
          <a:lstStyle/>
          <a:p>
            <a:pPr>
              <a:lnSpc>
                <a:spcPct val="120000"/>
              </a:lnSpc>
              <a:spcBef>
                <a:spcPts val="20"/>
              </a:spcBef>
              <a:spcAft>
                <a:spcPts val="0"/>
              </a:spcAft>
              <a:buFont typeface="Arial" panose="020B0604020202020204" pitchFamily="34" charset="0"/>
              <a:buChar char="•"/>
            </a:pPr>
            <a:r>
              <a:rPr lang="zh-CN" altLang="en-US" dirty="0" smtClean="0">
                <a:latin typeface="微软雅黑" panose="020B0503020204020204" pitchFamily="34" charset="-122"/>
                <a:ea typeface="微软雅黑" panose="020B0503020204020204" pitchFamily="34" charset="-122"/>
              </a:rPr>
              <a:t>  上课需携带指导书、报告、计算器，如需画图还需携带坐标纸（超市有售）</a:t>
            </a:r>
            <a:endParaRPr lang="zh-CN" altLang="en-US" dirty="0" smtClean="0">
              <a:latin typeface="微软雅黑" panose="020B0503020204020204" pitchFamily="34" charset="-122"/>
              <a:ea typeface="微软雅黑" panose="020B0503020204020204" pitchFamily="34" charset="-122"/>
            </a:endParaRPr>
          </a:p>
        </p:txBody>
      </p:sp>
      <p:sp>
        <p:nvSpPr>
          <p:cNvPr id="39" name="矩形 38"/>
          <p:cNvSpPr/>
          <p:nvPr/>
        </p:nvSpPr>
        <p:spPr>
          <a:xfrm>
            <a:off x="1445701" y="4073891"/>
            <a:ext cx="8738533" cy="758190"/>
          </a:xfrm>
          <a:prstGeom prst="rect">
            <a:avLst/>
          </a:prstGeom>
          <a:solidFill>
            <a:schemeClr val="bg1"/>
          </a:solidFill>
          <a:ln>
            <a:solidFill>
              <a:schemeClr val="bg2">
                <a:lumMod val="50000"/>
              </a:schemeClr>
            </a:solidFill>
            <a:prstDash val="dash"/>
          </a:ln>
        </p:spPr>
        <p:txBody>
          <a:bodyPr wrap="square">
            <a:spAutoFit/>
          </a:bodyPr>
          <a:lstStyle/>
          <a:p>
            <a:pPr>
              <a:lnSpc>
                <a:spcPct val="120000"/>
              </a:lnSpc>
              <a:spcBef>
                <a:spcPts val="20"/>
              </a:spcBef>
              <a:spcAft>
                <a:spcPts val="0"/>
              </a:spcAft>
              <a:buFont typeface="Arial" panose="020B0604020202020204" pitchFamily="34" charset="0"/>
              <a:buChar char="•"/>
            </a:pPr>
            <a:r>
              <a:rPr lang="zh-CN" altLang="en-US" dirty="0" smtClean="0">
                <a:latin typeface="微软雅黑" panose="020B0503020204020204" pitchFamily="34" charset="-122"/>
                <a:ea typeface="微软雅黑" panose="020B0503020204020204" pitchFamily="34" charset="-122"/>
              </a:rPr>
              <a:t>  老师在实验前会提示仪器仪表操作方法及重点。</a:t>
            </a:r>
            <a:endParaRPr lang="en-US" altLang="zh-CN" dirty="0" smtClean="0">
              <a:latin typeface="微软雅黑" panose="020B0503020204020204" pitchFamily="34" charset="-122"/>
              <a:ea typeface="微软雅黑" panose="020B0503020204020204" pitchFamily="34" charset="-122"/>
            </a:endParaRPr>
          </a:p>
          <a:p>
            <a:pPr>
              <a:lnSpc>
                <a:spcPct val="120000"/>
              </a:lnSpc>
              <a:spcBef>
                <a:spcPts val="20"/>
              </a:spcBef>
              <a:spcAft>
                <a:spcPts val="0"/>
              </a:spcAft>
            </a:pPr>
            <a:r>
              <a:rPr lang="en-US" altLang="zh-CN" dirty="0" smtClean="0">
                <a:latin typeface="微软雅黑" panose="020B0503020204020204" pitchFamily="34" charset="-122"/>
                <a:ea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rPr>
              <a:t>所有实验均由同学们</a:t>
            </a:r>
            <a:r>
              <a:rPr lang="zh-CN" altLang="en-US" dirty="0" smtClean="0">
                <a:solidFill>
                  <a:srgbClr val="FF0000"/>
                </a:solidFill>
                <a:latin typeface="微软雅黑" panose="020B0503020204020204" pitchFamily="34" charset="-122"/>
                <a:ea typeface="微软雅黑" panose="020B0503020204020204" pitchFamily="34" charset="-122"/>
              </a:rPr>
              <a:t>自主完成！</a:t>
            </a:r>
            <a:r>
              <a:rPr lang="zh-CN" altLang="en-US" dirty="0" smtClean="0">
                <a:latin typeface="微软雅黑" panose="020B0503020204020204" pitchFamily="34" charset="-122"/>
                <a:ea typeface="微软雅黑" panose="020B0503020204020204" pitchFamily="34" charset="-122"/>
                <a:sym typeface="+mn-ea"/>
              </a:rPr>
              <a:t>每个实验给定三个学时即</a:t>
            </a:r>
            <a:r>
              <a:rPr lang="en-US" altLang="zh-CN" dirty="0" smtClean="0">
                <a:solidFill>
                  <a:srgbClr val="FF0000"/>
                </a:solidFill>
                <a:latin typeface="微软雅黑" panose="020B0503020204020204" pitchFamily="34" charset="-122"/>
                <a:ea typeface="微软雅黑" panose="020B0503020204020204" pitchFamily="34" charset="-122"/>
                <a:sym typeface="+mn-ea"/>
              </a:rPr>
              <a:t>2</a:t>
            </a:r>
            <a:r>
              <a:rPr lang="zh-CN" altLang="en-US" dirty="0" smtClean="0">
                <a:solidFill>
                  <a:srgbClr val="FF0000"/>
                </a:solidFill>
                <a:latin typeface="微软雅黑" panose="020B0503020204020204" pitchFamily="34" charset="-122"/>
                <a:ea typeface="微软雅黑" panose="020B0503020204020204" pitchFamily="34" charset="-122"/>
                <a:sym typeface="+mn-ea"/>
              </a:rPr>
              <a:t>小时</a:t>
            </a:r>
            <a:r>
              <a:rPr lang="en-US" altLang="zh-CN" dirty="0" smtClean="0">
                <a:solidFill>
                  <a:srgbClr val="FF0000"/>
                </a:solidFill>
                <a:latin typeface="微软雅黑" panose="020B0503020204020204" pitchFamily="34" charset="-122"/>
                <a:ea typeface="微软雅黑" panose="020B0503020204020204" pitchFamily="34" charset="-122"/>
                <a:sym typeface="+mn-ea"/>
              </a:rPr>
              <a:t>20</a:t>
            </a:r>
            <a:r>
              <a:rPr lang="zh-CN" altLang="en-US" dirty="0" smtClean="0">
                <a:solidFill>
                  <a:srgbClr val="FF0000"/>
                </a:solidFill>
                <a:latin typeface="微软雅黑" panose="020B0503020204020204" pitchFamily="34" charset="-122"/>
                <a:ea typeface="微软雅黑" panose="020B0503020204020204" pitchFamily="34" charset="-122"/>
                <a:sym typeface="+mn-ea"/>
              </a:rPr>
              <a:t>分钟。</a:t>
            </a:r>
            <a:endParaRPr lang="zh-CN" altLang="en-US" dirty="0" smtClean="0">
              <a:latin typeface="微软雅黑" panose="020B0503020204020204" pitchFamily="34" charset="-122"/>
              <a:ea typeface="微软雅黑" panose="020B0503020204020204" pitchFamily="34" charset="-122"/>
            </a:endParaRPr>
          </a:p>
        </p:txBody>
      </p:sp>
      <p:sp>
        <p:nvSpPr>
          <p:cNvPr id="40" name="矩形 39"/>
          <p:cNvSpPr/>
          <p:nvPr/>
        </p:nvSpPr>
        <p:spPr>
          <a:xfrm>
            <a:off x="1470871" y="5086897"/>
            <a:ext cx="8000300" cy="1089529"/>
          </a:xfrm>
          <a:prstGeom prst="rect">
            <a:avLst/>
          </a:prstGeom>
          <a:solidFill>
            <a:schemeClr val="bg2">
              <a:lumMod val="40000"/>
              <a:lumOff val="60000"/>
            </a:schemeClr>
          </a:solidFill>
        </p:spPr>
        <p:style>
          <a:lnRef idx="2">
            <a:schemeClr val="accent4"/>
          </a:lnRef>
          <a:fillRef idx="1">
            <a:schemeClr val="lt1"/>
          </a:fillRef>
          <a:effectRef idx="0">
            <a:schemeClr val="accent4"/>
          </a:effectRef>
          <a:fontRef idx="minor">
            <a:schemeClr val="dk1"/>
          </a:fontRef>
        </p:style>
        <p:txBody>
          <a:bodyPr wrap="square">
            <a:spAutoFit/>
          </a:bodyPr>
          <a:lstStyle/>
          <a:p>
            <a:pPr>
              <a:lnSpc>
                <a:spcPct val="120000"/>
              </a:lnSpc>
              <a:spcBef>
                <a:spcPts val="20"/>
              </a:spcBef>
              <a:spcAft>
                <a:spcPts val="0"/>
              </a:spcAft>
              <a:buFont typeface="Arial" panose="020B0604020202020204" pitchFamily="34" charset="0"/>
              <a:buChar char="•"/>
            </a:pPr>
            <a:r>
              <a:rPr lang="zh-CN" altLang="en-US" dirty="0" smtClean="0">
                <a:latin typeface="微软雅黑" panose="020B0503020204020204" pitchFamily="34" charset="-122"/>
                <a:ea typeface="微软雅黑" panose="020B0503020204020204" pitchFamily="34" charset="-122"/>
              </a:rPr>
              <a:t>  遇到这些情况应立即找老师：</a:t>
            </a:r>
            <a:endParaRPr lang="zh-CN" altLang="en-US" dirty="0" smtClean="0">
              <a:latin typeface="微软雅黑" panose="020B0503020204020204" pitchFamily="34" charset="-122"/>
              <a:ea typeface="微软雅黑" panose="020B0503020204020204" pitchFamily="34" charset="-122"/>
            </a:endParaRPr>
          </a:p>
          <a:p>
            <a:pPr>
              <a:lnSpc>
                <a:spcPct val="120000"/>
              </a:lnSpc>
              <a:spcBef>
                <a:spcPts val="20"/>
              </a:spcBef>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   任何元器件故障均可立即报修或更换；</a:t>
            </a:r>
            <a:endParaRPr lang="zh-CN" altLang="en-US" dirty="0" smtClean="0">
              <a:latin typeface="微软雅黑" panose="020B0503020204020204" pitchFamily="34" charset="-122"/>
              <a:ea typeface="微软雅黑" panose="020B0503020204020204" pitchFamily="34" charset="-122"/>
            </a:endParaRPr>
          </a:p>
          <a:p>
            <a:pPr>
              <a:lnSpc>
                <a:spcPct val="120000"/>
              </a:lnSpc>
              <a:spcBef>
                <a:spcPts val="20"/>
              </a:spcBef>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   遇到自己尝试后仍无法解决的问题可随时求助，避免延迟交报告。</a:t>
            </a:r>
            <a:endParaRPr lang="zh-CN" altLang="en-US" dirty="0" smtClean="0">
              <a:latin typeface="微软雅黑" panose="020B0503020204020204" pitchFamily="34" charset="-122"/>
              <a:ea typeface="微软雅黑" panose="020B0503020204020204" pitchFamily="34" charset="-122"/>
            </a:endParaRPr>
          </a:p>
        </p:txBody>
      </p:sp>
    </p:spTree>
  </p:cSld>
  <p:clrMapOvr>
    <a:masterClrMapping/>
  </p:clrMapOvr>
  <p:transition spd="slow">
    <p:circl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p:nvPr/>
        </p:nvSpPr>
        <p:spPr>
          <a:xfrm>
            <a:off x="777240" y="1369695"/>
            <a:ext cx="6002020" cy="2009140"/>
          </a:xfrm>
          <a:prstGeom prst="rect">
            <a:avLst/>
          </a:prstGeom>
          <a:solidFill>
            <a:schemeClr val="accent4">
              <a:lumMod val="20000"/>
              <a:lumOff val="80000"/>
            </a:schemeClr>
          </a:solidFill>
        </p:spPr>
        <p:txBody>
          <a:bodyPr>
            <a:normAutofit fontScale="90000" lnSpcReduction="20000"/>
          </a:bodyPr>
          <a:lstStyle/>
          <a:p>
            <a:pPr marL="228600" marR="0" lvl="0" indent="-228600" algn="l" defTabSz="914400" rtl="0" fontAlgn="auto">
              <a:lnSpc>
                <a:spcPct val="150000"/>
              </a:lnSpc>
              <a:spcBef>
                <a:spcPts val="0"/>
              </a:spcBef>
              <a:spcAft>
                <a:spcPts val="0"/>
              </a:spcAft>
              <a:buClrTx/>
              <a:buSzTx/>
              <a:buFont typeface="Arial" panose="020B0604020202020204" pitchFamily="34" charset="0"/>
              <a:buChar char="•"/>
              <a:defRPr/>
            </a:pPr>
            <a:r>
              <a:rPr kumimoji="0" lang="zh-CN" altLang="en-US" sz="25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报告需</a:t>
            </a:r>
            <a:r>
              <a:rPr kumimoji="0" lang="zh-CN" altLang="en-US" sz="25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当场上交</a:t>
            </a:r>
            <a:r>
              <a:rPr kumimoji="0" lang="zh-CN" altLang="en-US" sz="25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，规定时间内需完成包括</a:t>
            </a:r>
            <a:r>
              <a:rPr kumimoji="0" lang="zh-CN" altLang="en-US" sz="25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sym typeface="+mn-ea"/>
              </a:rPr>
              <a:t>数据测量和数据处理分析等所有内容。</a:t>
            </a:r>
            <a:endParaRPr kumimoji="0" lang="zh-CN" altLang="en-US" sz="25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sym typeface="+mn-ea"/>
            </a:endParaRPr>
          </a:p>
          <a:p>
            <a:pPr marL="228600" marR="0" lvl="0" indent="-228600" algn="l" defTabSz="914400" rtl="0" fontAlgn="auto">
              <a:lnSpc>
                <a:spcPct val="150000"/>
              </a:lnSpc>
              <a:spcBef>
                <a:spcPts val="0"/>
              </a:spcBef>
              <a:spcAft>
                <a:spcPts val="0"/>
              </a:spcAft>
              <a:buClrTx/>
              <a:buSzTx/>
              <a:buFont typeface="Arial" panose="020B0604020202020204" pitchFamily="34" charset="0"/>
              <a:buChar char="•"/>
              <a:defRPr/>
            </a:pPr>
            <a:r>
              <a:rPr lang="zh-CN" altLang="en-US" sz="2500" dirty="0" smtClean="0">
                <a:latin typeface="微软雅黑" panose="020B0503020204020204" pitchFamily="34" charset="-122"/>
                <a:ea typeface="微软雅黑" panose="020B0503020204020204" pitchFamily="34" charset="-122"/>
              </a:rPr>
              <a:t>自己把报告</a:t>
            </a:r>
            <a:r>
              <a:rPr kumimoji="0" lang="zh-CN" altLang="en-US" sz="25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交</a:t>
            </a:r>
            <a:r>
              <a:rPr lang="zh-CN" altLang="en-US" sz="2500" dirty="0" smtClean="0">
                <a:latin typeface="微软雅黑" panose="020B0503020204020204" pitchFamily="34" charset="-122"/>
                <a:ea typeface="微软雅黑" panose="020B0503020204020204" pitchFamily="34" charset="-122"/>
              </a:rPr>
              <a:t>到</a:t>
            </a:r>
            <a:r>
              <a:rPr kumimoji="0" lang="zh-CN" altLang="en-US" sz="2500" b="0" i="0" u="none" strike="noStrike" kern="1200" cap="none" spc="0" normalizeH="0" baseline="0" noProof="0" dirty="0" smtClean="0">
                <a:ln>
                  <a:noFill/>
                </a:ln>
                <a:solidFill>
                  <a:srgbClr val="FF0000"/>
                </a:solidFill>
                <a:effectLst/>
                <a:uLnTx/>
                <a:uFillTx/>
                <a:latin typeface="微软雅黑" panose="020B0503020204020204" pitchFamily="34" charset="-122"/>
                <a:ea typeface="微软雅黑" panose="020B0503020204020204" pitchFamily="34" charset="-122"/>
                <a:cs typeface="+mn-cs"/>
              </a:rPr>
              <a:t>班级报告箱</a:t>
            </a:r>
            <a:r>
              <a:rPr kumimoji="0" lang="zh-CN" altLang="en-US" sz="25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里，交错有遗失可能，延迟交报告则扣除卷面相应的分数</a:t>
            </a:r>
            <a:endParaRPr kumimoji="0" lang="zh-CN" altLang="en-US" sz="25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228600" indent="-228600">
              <a:lnSpc>
                <a:spcPts val="5000"/>
              </a:lnSpc>
              <a:spcBef>
                <a:spcPts val="20"/>
              </a:spcBef>
              <a:buFont typeface="Arial" panose="020B0604020202020204" pitchFamily="34" charset="0"/>
              <a:buChar char="•"/>
              <a:defRPr/>
            </a:pPr>
            <a:endParaRPr kumimoji="0" lang="zh-CN" altLang="en-US" sz="25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4" name="燕尾形 3"/>
          <p:cNvSpPr/>
          <p:nvPr/>
        </p:nvSpPr>
        <p:spPr>
          <a:xfrm>
            <a:off x="399837" y="227080"/>
            <a:ext cx="1480723" cy="654724"/>
          </a:xfrm>
          <a:prstGeom prst="chevron">
            <a:avLst>
              <a:gd name="adj" fmla="val 2051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a:solidFill>
                  <a:srgbClr val="FFFF00"/>
                </a:solidFill>
                <a:latin typeface="+mj-ea"/>
                <a:ea typeface="+mj-ea"/>
              </a:rPr>
              <a:t>第五步</a:t>
            </a:r>
            <a:endParaRPr lang="zh-CN" altLang="en-US" sz="2000">
              <a:solidFill>
                <a:srgbClr val="FFFF00"/>
              </a:solidFill>
              <a:latin typeface="+mj-ea"/>
              <a:ea typeface="+mj-ea"/>
            </a:endParaRPr>
          </a:p>
        </p:txBody>
      </p:sp>
      <p:sp>
        <p:nvSpPr>
          <p:cNvPr id="5" name="矩形 4"/>
          <p:cNvSpPr/>
          <p:nvPr/>
        </p:nvSpPr>
        <p:spPr>
          <a:xfrm>
            <a:off x="1969143" y="259832"/>
            <a:ext cx="4620727" cy="581057"/>
          </a:xfrm>
          <a:prstGeom prst="rect">
            <a:avLst/>
          </a:prstGeom>
        </p:spPr>
        <p:txBody>
          <a:bodyPr wrap="square">
            <a:spAutoFit/>
          </a:bodyPr>
          <a:lstStyle/>
          <a:p>
            <a:pPr>
              <a:lnSpc>
                <a:spcPct val="150000"/>
              </a:lnSpc>
              <a:spcAft>
                <a:spcPts val="600"/>
              </a:spcAft>
            </a:pPr>
            <a:r>
              <a:rPr lang="zh-CN" altLang="en-US" sz="2400" b="1" dirty="0" smtClean="0">
                <a:solidFill>
                  <a:srgbClr val="0FB4DB"/>
                </a:solidFill>
                <a:latin typeface="+mn-ea"/>
              </a:rPr>
              <a:t>完成实验报告并</a:t>
            </a:r>
            <a:r>
              <a:rPr lang="zh-CN" altLang="en-US" sz="2400" b="1" dirty="0" smtClean="0">
                <a:solidFill>
                  <a:srgbClr val="FF0000"/>
                </a:solidFill>
                <a:latin typeface="+mn-ea"/>
              </a:rPr>
              <a:t>当堂</a:t>
            </a:r>
            <a:r>
              <a:rPr lang="zh-CN" altLang="en-US" sz="2400" b="1" dirty="0" smtClean="0">
                <a:solidFill>
                  <a:srgbClr val="0FB4DB"/>
                </a:solidFill>
                <a:latin typeface="+mn-ea"/>
              </a:rPr>
              <a:t>交到报告箱</a:t>
            </a:r>
            <a:endParaRPr lang="en-US" altLang="zh-CN" sz="2400" b="1" dirty="0">
              <a:solidFill>
                <a:srgbClr val="0FB4DB"/>
              </a:solidFill>
              <a:latin typeface="+mn-ea"/>
            </a:endParaRPr>
          </a:p>
        </p:txBody>
      </p:sp>
      <p:sp>
        <p:nvSpPr>
          <p:cNvPr id="3" name="内容占位符 2"/>
          <p:cNvSpPr txBox="1"/>
          <p:nvPr/>
        </p:nvSpPr>
        <p:spPr>
          <a:xfrm>
            <a:off x="1249680" y="3907790"/>
            <a:ext cx="9222740" cy="2186305"/>
          </a:xfrm>
          <a:prstGeom prst="rect">
            <a:avLst/>
          </a:prstGeom>
          <a:solidFill>
            <a:schemeClr val="accent4">
              <a:lumMod val="20000"/>
              <a:lumOff val="80000"/>
            </a:schemeClr>
          </a:solidFill>
        </p:spPr>
        <p:txBody>
          <a:bodyPr>
            <a:normAutofit/>
          </a:bodyPr>
          <a:p>
            <a:pPr marL="228600" indent="-228600">
              <a:lnSpc>
                <a:spcPts val="5000"/>
              </a:lnSpc>
              <a:spcBef>
                <a:spcPts val="20"/>
              </a:spcBef>
              <a:buFont typeface="Arial" panose="020B0604020202020204" pitchFamily="34" charset="0"/>
              <a:buChar char="•"/>
              <a:defRPr/>
            </a:pPr>
            <a:r>
              <a:rPr lang="zh-CN" altLang="en-US" sz="2400" dirty="0" smtClean="0">
                <a:latin typeface="微软雅黑" panose="020B0503020204020204" pitchFamily="34" charset="-122"/>
                <a:ea typeface="微软雅黑" panose="020B0503020204020204" pitchFamily="34" charset="-122"/>
              </a:rPr>
              <a:t>交报告后，需清理实验台面，</a:t>
            </a:r>
            <a:r>
              <a:rPr lang="zh-CN" altLang="en-US" sz="2400" dirty="0" smtClean="0">
                <a:solidFill>
                  <a:srgbClr val="FF0000"/>
                </a:solidFill>
                <a:latin typeface="微软雅黑" panose="020B0503020204020204" pitchFamily="34" charset="-122"/>
                <a:ea typeface="微软雅黑" panose="020B0503020204020204" pitchFamily="34" charset="-122"/>
              </a:rPr>
              <a:t>刷卡或者扫描二维码下机</a:t>
            </a:r>
            <a:r>
              <a:rPr lang="zh-CN" altLang="en-US"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sym typeface="+mn-ea"/>
              </a:rPr>
              <a:t>随交随走，不需等待实验时间结束</a:t>
            </a:r>
            <a:r>
              <a:rPr lang="zh-CN" altLang="en-US" sz="2400" dirty="0" smtClean="0">
                <a:latin typeface="微软雅黑" panose="020B0503020204020204" pitchFamily="34" charset="-122"/>
                <a:ea typeface="微软雅黑" panose="020B0503020204020204" pitchFamily="34" charset="-122"/>
              </a:rPr>
              <a:t>。</a:t>
            </a:r>
            <a:endParaRPr lang="zh-CN" altLang="en-US" sz="2400" dirty="0" smtClean="0">
              <a:latin typeface="微软雅黑" panose="020B0503020204020204" pitchFamily="34" charset="-122"/>
              <a:ea typeface="微软雅黑" panose="020B0503020204020204" pitchFamily="34" charset="-122"/>
            </a:endParaRPr>
          </a:p>
          <a:p>
            <a:pPr marL="228600" marR="0" lvl="0" indent="-228600" algn="l" defTabSz="914400" rtl="0" eaLnBrk="1" fontAlgn="auto" latinLnBrk="0" hangingPunct="1">
              <a:lnSpc>
                <a:spcPts val="5000"/>
              </a:lnSpc>
              <a:spcBef>
                <a:spcPts val="20"/>
              </a:spcBef>
              <a:spcAft>
                <a:spcPts val="0"/>
              </a:spcAft>
              <a:buClrTx/>
              <a:buSzTx/>
              <a:buFont typeface="Arial" panose="020B0604020202020204" pitchFamily="34" charset="0"/>
              <a:buChar char="•"/>
              <a:defRPr/>
            </a:pPr>
            <a:r>
              <a:rPr kumimoji="0" lang="zh-CN" altLang="en-US" sz="2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手动输入学号上机的同学请告知老师实验台号，由老师手动下机。</a:t>
            </a:r>
            <a:endParaRPr kumimoji="0" lang="zh-CN" altLang="en-US" sz="24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6" name="图片 5" descr="IMG_20201010_163202"/>
          <p:cNvPicPr>
            <a:picLocks noChangeAspect="1"/>
          </p:cNvPicPr>
          <p:nvPr>
            <p:custDataLst>
              <p:tags r:id="rId1"/>
            </p:custDataLst>
          </p:nvPr>
        </p:nvPicPr>
        <p:blipFill>
          <a:blip r:embed="rId2"/>
          <a:srcRect l="5391" t="20960" r="7399" b="8754"/>
          <a:stretch>
            <a:fillRect/>
          </a:stretch>
        </p:blipFill>
        <p:spPr>
          <a:xfrm>
            <a:off x="6896735" y="688975"/>
            <a:ext cx="4919345" cy="2973705"/>
          </a:xfrm>
          <a:prstGeom prst="rect">
            <a:avLst/>
          </a:prstGeom>
        </p:spPr>
      </p:pic>
      <p:sp>
        <p:nvSpPr>
          <p:cNvPr id="7" name="文本框 6"/>
          <p:cNvSpPr txBox="1"/>
          <p:nvPr/>
        </p:nvSpPr>
        <p:spPr>
          <a:xfrm>
            <a:off x="8368030" y="1945640"/>
            <a:ext cx="1120140" cy="460375"/>
          </a:xfrm>
          <a:prstGeom prst="rect">
            <a:avLst/>
          </a:prstGeom>
          <a:solidFill>
            <a:schemeClr val="accent4">
              <a:lumMod val="20000"/>
              <a:lumOff val="80000"/>
            </a:schemeClr>
          </a:solidFill>
        </p:spPr>
        <p:txBody>
          <a:bodyPr wrap="square" rtlCol="0">
            <a:spAutoFit/>
          </a:bodyPr>
          <a:p>
            <a:r>
              <a:rPr lang="zh-CN" altLang="en-US" sz="2400">
                <a:solidFill>
                  <a:srgbClr val="FF0000"/>
                </a:solidFill>
              </a:rPr>
              <a:t>报告箱</a:t>
            </a:r>
            <a:endParaRPr lang="zh-CN" altLang="en-US" sz="2400">
              <a:solidFill>
                <a:srgbClr val="FF0000"/>
              </a:solidFill>
            </a:endParaRPr>
          </a:p>
        </p:txBody>
      </p:sp>
    </p:spTree>
  </p:cSld>
  <p:clrMapOvr>
    <a:masterClrMapping/>
  </p:clrMapOvr>
  <p:transition spd="slow">
    <p:circl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1904" y="1570207"/>
            <a:ext cx="3100907" cy="1138769"/>
          </a:xfrm>
          <a:prstGeom prst="rect">
            <a:avLst/>
          </a:prstGeom>
        </p:spPr>
        <p:txBody>
          <a:bodyPr wrap="none" lIns="121917" tIns="60958" rIns="121917" bIns="60958">
            <a:spAutoFit/>
          </a:bodyPr>
          <a:lstStyle/>
          <a:p>
            <a:r>
              <a:rPr lang="en-US" altLang="zh-CN" sz="6600">
                <a:solidFill>
                  <a:schemeClr val="tx2"/>
                </a:solidFill>
                <a:latin typeface="Impact" panose="020B0806030902050204" pitchFamily="34" charset="0"/>
              </a:rPr>
              <a:t>PART  02</a:t>
            </a:r>
            <a:endParaRPr lang="en-US" altLang="zh-CN" sz="6600" dirty="0">
              <a:solidFill>
                <a:schemeClr val="tx2"/>
              </a:solidFill>
              <a:latin typeface="Impact" panose="020B0806030902050204" pitchFamily="34" charset="0"/>
            </a:endParaRPr>
          </a:p>
        </p:txBody>
      </p:sp>
      <p:sp>
        <p:nvSpPr>
          <p:cNvPr id="3" name="TextBox 3"/>
          <p:cNvSpPr txBox="1"/>
          <p:nvPr/>
        </p:nvSpPr>
        <p:spPr>
          <a:xfrm>
            <a:off x="681904" y="2589023"/>
            <a:ext cx="5786193" cy="861770"/>
          </a:xfrm>
          <a:prstGeom prst="rect">
            <a:avLst/>
          </a:prstGeom>
          <a:noFill/>
        </p:spPr>
        <p:txBody>
          <a:bodyPr wrap="none" lIns="121917" tIns="60958" rIns="121917" bIns="60958" rtlCol="0">
            <a:spAutoFit/>
          </a:bodyPr>
          <a:lstStyle/>
          <a:p>
            <a:r>
              <a:rPr lang="zh-CN" altLang="en-US" sz="4800" b="1" dirty="0" smtClean="0">
                <a:solidFill>
                  <a:schemeClr val="tx2">
                    <a:lumMod val="75000"/>
                  </a:schemeClr>
                </a:solidFill>
                <a:latin typeface="+mn-ea"/>
              </a:rPr>
              <a:t>课堂纪律及扣分细则</a:t>
            </a:r>
            <a:endParaRPr lang="zh-CN" altLang="en-US" sz="4800" b="1" dirty="0">
              <a:solidFill>
                <a:schemeClr val="tx2">
                  <a:lumMod val="75000"/>
                </a:schemeClr>
              </a:solidFill>
              <a:latin typeface="+mn-ea"/>
            </a:endParaRPr>
          </a:p>
        </p:txBody>
      </p:sp>
      <p:cxnSp>
        <p:nvCxnSpPr>
          <p:cNvPr id="5" name="直接连接符 4"/>
          <p:cNvCxnSpPr/>
          <p:nvPr/>
        </p:nvCxnSpPr>
        <p:spPr>
          <a:xfrm>
            <a:off x="681904" y="3459176"/>
            <a:ext cx="472022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400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85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135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5"/>
          <p:cNvSpPr/>
          <p:nvPr/>
        </p:nvSpPr>
        <p:spPr bwMode="auto">
          <a:xfrm>
            <a:off x="816900" y="1339"/>
            <a:ext cx="2308752" cy="1159382"/>
          </a:xfrm>
          <a:custGeom>
            <a:avLst/>
            <a:gdLst>
              <a:gd name="T0" fmla="*/ 3490 w 3490"/>
              <a:gd name="T1" fmla="*/ 0 h 1722"/>
              <a:gd name="T2" fmla="*/ 1794 w 3490"/>
              <a:gd name="T3" fmla="*/ 1695 h 1722"/>
              <a:gd name="T4" fmla="*/ 1695 w 3490"/>
              <a:gd name="T5" fmla="*/ 1695 h 1722"/>
              <a:gd name="T6" fmla="*/ 0 w 3490"/>
              <a:gd name="T7" fmla="*/ 0 h 1722"/>
              <a:gd name="T8" fmla="*/ 3490 w 3490"/>
              <a:gd name="T9" fmla="*/ 0 h 1722"/>
            </a:gdLst>
            <a:ahLst/>
            <a:cxnLst>
              <a:cxn ang="0">
                <a:pos x="T0" y="T1"/>
              </a:cxn>
              <a:cxn ang="0">
                <a:pos x="T2" y="T3"/>
              </a:cxn>
              <a:cxn ang="0">
                <a:pos x="T4" y="T5"/>
              </a:cxn>
              <a:cxn ang="0">
                <a:pos x="T6" y="T7"/>
              </a:cxn>
              <a:cxn ang="0">
                <a:pos x="T8" y="T9"/>
              </a:cxn>
            </a:cxnLst>
            <a:rect l="0" t="0" r="r" b="b"/>
            <a:pathLst>
              <a:path w="3490" h="1722">
                <a:moveTo>
                  <a:pt x="3490" y="0"/>
                </a:moveTo>
                <a:lnTo>
                  <a:pt x="1794" y="1695"/>
                </a:lnTo>
                <a:cubicBezTo>
                  <a:pt x="1767" y="1722"/>
                  <a:pt x="1723" y="1722"/>
                  <a:pt x="1695" y="1695"/>
                </a:cubicBezTo>
                <a:lnTo>
                  <a:pt x="0" y="0"/>
                </a:lnTo>
                <a:lnTo>
                  <a:pt x="3490" y="0"/>
                </a:lnTo>
                <a:close/>
              </a:path>
            </a:pathLst>
          </a:custGeom>
          <a:solidFill>
            <a:schemeClr val="tx2">
              <a:lumMod val="75000"/>
            </a:schemeClr>
          </a:solidFill>
          <a:ln>
            <a:noFill/>
          </a:ln>
        </p:spPr>
        <p:txBody>
          <a:bodyPr vert="horz" wrap="square" lIns="91404" tIns="45702" rIns="91404" bIns="45702" numCol="1" anchor="t" anchorCtr="0" compatLnSpc="1"/>
          <a:lstStyle/>
          <a:p>
            <a:endParaRPr lang="zh-CN" altLang="en-US" sz="1800"/>
          </a:p>
        </p:txBody>
      </p:sp>
      <p:sp>
        <p:nvSpPr>
          <p:cNvPr id="52" name="Freeform 6"/>
          <p:cNvSpPr/>
          <p:nvPr/>
        </p:nvSpPr>
        <p:spPr bwMode="auto">
          <a:xfrm>
            <a:off x="354349" y="1339"/>
            <a:ext cx="2308752" cy="1157380"/>
          </a:xfrm>
          <a:custGeom>
            <a:avLst/>
            <a:gdLst>
              <a:gd name="T0" fmla="*/ 3490 w 3490"/>
              <a:gd name="T1" fmla="*/ 0 h 1719"/>
              <a:gd name="T2" fmla="*/ 1803 w 3490"/>
              <a:gd name="T3" fmla="*/ 1687 h 1719"/>
              <a:gd name="T4" fmla="*/ 1687 w 3490"/>
              <a:gd name="T5" fmla="*/ 1687 h 1719"/>
              <a:gd name="T6" fmla="*/ 0 w 3490"/>
              <a:gd name="T7" fmla="*/ 0 h 1719"/>
              <a:gd name="T8" fmla="*/ 3490 w 3490"/>
              <a:gd name="T9" fmla="*/ 0 h 1719"/>
            </a:gdLst>
            <a:ahLst/>
            <a:cxnLst>
              <a:cxn ang="0">
                <a:pos x="T0" y="T1"/>
              </a:cxn>
              <a:cxn ang="0">
                <a:pos x="T2" y="T3"/>
              </a:cxn>
              <a:cxn ang="0">
                <a:pos x="T4" y="T5"/>
              </a:cxn>
              <a:cxn ang="0">
                <a:pos x="T6" y="T7"/>
              </a:cxn>
              <a:cxn ang="0">
                <a:pos x="T8" y="T9"/>
              </a:cxn>
            </a:cxnLst>
            <a:rect l="0" t="0" r="r" b="b"/>
            <a:pathLst>
              <a:path w="3490" h="1719">
                <a:moveTo>
                  <a:pt x="3490" y="0"/>
                </a:moveTo>
                <a:lnTo>
                  <a:pt x="1803" y="1687"/>
                </a:lnTo>
                <a:cubicBezTo>
                  <a:pt x="1771" y="1719"/>
                  <a:pt x="1719" y="1719"/>
                  <a:pt x="1687" y="1687"/>
                </a:cubicBezTo>
                <a:lnTo>
                  <a:pt x="0" y="0"/>
                </a:lnTo>
                <a:lnTo>
                  <a:pt x="3490" y="0"/>
                </a:lnTo>
                <a:close/>
              </a:path>
            </a:pathLst>
          </a:custGeom>
          <a:solidFill>
            <a:schemeClr val="tx2"/>
          </a:solidFill>
          <a:ln>
            <a:noFill/>
          </a:ln>
        </p:spPr>
        <p:txBody>
          <a:bodyPr vert="horz" wrap="square" lIns="91404" tIns="45702" rIns="91404" bIns="45702" numCol="1" anchor="t" anchorCtr="0" compatLnSpc="1"/>
          <a:lstStyle/>
          <a:p>
            <a:endParaRPr lang="zh-CN" altLang="en-US" sz="1800"/>
          </a:p>
        </p:txBody>
      </p:sp>
      <p:sp>
        <p:nvSpPr>
          <p:cNvPr id="53" name="Freeform 7"/>
          <p:cNvSpPr>
            <a:spLocks noEditPoints="1"/>
          </p:cNvSpPr>
          <p:nvPr/>
        </p:nvSpPr>
        <p:spPr bwMode="auto">
          <a:xfrm>
            <a:off x="1303481" y="207584"/>
            <a:ext cx="762909" cy="760907"/>
          </a:xfrm>
          <a:custGeom>
            <a:avLst/>
            <a:gdLst>
              <a:gd name="T0" fmla="*/ 297 w 1152"/>
              <a:gd name="T1" fmla="*/ 452 h 1131"/>
              <a:gd name="T2" fmla="*/ 645 w 1152"/>
              <a:gd name="T3" fmla="*/ 869 h 1131"/>
              <a:gd name="T4" fmla="*/ 383 w 1152"/>
              <a:gd name="T5" fmla="*/ 1066 h 1131"/>
              <a:gd name="T6" fmla="*/ 383 w 1152"/>
              <a:gd name="T7" fmla="*/ 1131 h 1131"/>
              <a:gd name="T8" fmla="*/ 64 w 1152"/>
              <a:gd name="T9" fmla="*/ 747 h 1131"/>
              <a:gd name="T10" fmla="*/ 371 w 1152"/>
              <a:gd name="T11" fmla="*/ 594 h 1131"/>
              <a:gd name="T12" fmla="*/ 64 w 1152"/>
              <a:gd name="T13" fmla="*/ 747 h 1131"/>
              <a:gd name="T14" fmla="*/ 355 w 1152"/>
              <a:gd name="T15" fmla="*/ 1039 h 1131"/>
              <a:gd name="T16" fmla="*/ 506 w 1152"/>
              <a:gd name="T17" fmla="*/ 730 h 1131"/>
              <a:gd name="T18" fmla="*/ 170 w 1152"/>
              <a:gd name="T19" fmla="*/ 853 h 1131"/>
              <a:gd name="T20" fmla="*/ 479 w 1152"/>
              <a:gd name="T21" fmla="*/ 702 h 1131"/>
              <a:gd name="T22" fmla="*/ 170 w 1152"/>
              <a:gd name="T23" fmla="*/ 853 h 1131"/>
              <a:gd name="T24" fmla="*/ 999 w 1152"/>
              <a:gd name="T25" fmla="*/ 179 h 1131"/>
              <a:gd name="T26" fmla="*/ 965 w 1152"/>
              <a:gd name="T27" fmla="*/ 323 h 1131"/>
              <a:gd name="T28" fmla="*/ 1152 w 1152"/>
              <a:gd name="T29" fmla="*/ 307 h 1131"/>
              <a:gd name="T30" fmla="*/ 946 w 1152"/>
              <a:gd name="T31" fmla="*/ 438 h 1131"/>
              <a:gd name="T32" fmla="*/ 898 w 1152"/>
              <a:gd name="T33" fmla="*/ 606 h 1131"/>
              <a:gd name="T34" fmla="*/ 912 w 1152"/>
              <a:gd name="T35" fmla="*/ 527 h 1131"/>
              <a:gd name="T36" fmla="*/ 771 w 1152"/>
              <a:gd name="T37" fmla="*/ 325 h 1131"/>
              <a:gd name="T38" fmla="*/ 556 w 1152"/>
              <a:gd name="T39" fmla="*/ 484 h 1131"/>
              <a:gd name="T40" fmla="*/ 819 w 1152"/>
              <a:gd name="T41" fmla="*/ 132 h 1131"/>
              <a:gd name="T42" fmla="*/ 536 w 1152"/>
              <a:gd name="T43" fmla="*/ 361 h 1131"/>
              <a:gd name="T44" fmla="*/ 747 w 1152"/>
              <a:gd name="T45" fmla="*/ 60 h 1131"/>
              <a:gd name="T46" fmla="*/ 457 w 1152"/>
              <a:gd name="T47" fmla="*/ 295 h 1131"/>
              <a:gd name="T48" fmla="*/ 896 w 1152"/>
              <a:gd name="T49" fmla="*/ 144 h 1131"/>
              <a:gd name="T50" fmla="*/ 989 w 1152"/>
              <a:gd name="T51" fmla="*/ 107 h 1131"/>
              <a:gd name="T52" fmla="*/ 816 w 1152"/>
              <a:gd name="T53" fmla="*/ 307 h 1131"/>
              <a:gd name="T54" fmla="*/ 949 w 1152"/>
              <a:gd name="T55" fmla="*/ 174 h 1131"/>
              <a:gd name="T56" fmla="*/ 831 w 1152"/>
              <a:gd name="T57" fmla="*/ 419 h 1131"/>
              <a:gd name="T58" fmla="*/ 763 w 1152"/>
              <a:gd name="T59" fmla="*/ 676 h 1131"/>
              <a:gd name="T60" fmla="*/ 646 w 1152"/>
              <a:gd name="T61" fmla="*/ 470 h 1131"/>
              <a:gd name="T62" fmla="*/ 780 w 1152"/>
              <a:gd name="T63" fmla="*/ 443 h 1131"/>
              <a:gd name="T64" fmla="*/ 701 w 1152"/>
              <a:gd name="T65" fmla="*/ 505 h 1131"/>
              <a:gd name="T66" fmla="*/ 646 w 1152"/>
              <a:gd name="T67" fmla="*/ 470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2" h="1131">
                <a:moveTo>
                  <a:pt x="0" y="749"/>
                </a:moveTo>
                <a:lnTo>
                  <a:pt x="297" y="452"/>
                </a:lnTo>
                <a:lnTo>
                  <a:pt x="680" y="835"/>
                </a:lnTo>
                <a:lnTo>
                  <a:pt x="645" y="869"/>
                </a:lnTo>
                <a:lnTo>
                  <a:pt x="613" y="836"/>
                </a:lnTo>
                <a:lnTo>
                  <a:pt x="383" y="1066"/>
                </a:lnTo>
                <a:lnTo>
                  <a:pt x="415" y="1099"/>
                </a:lnTo>
                <a:lnTo>
                  <a:pt x="383" y="1131"/>
                </a:lnTo>
                <a:lnTo>
                  <a:pt x="0" y="749"/>
                </a:lnTo>
                <a:close/>
                <a:moveTo>
                  <a:pt x="64" y="747"/>
                </a:moveTo>
                <a:lnTo>
                  <a:pt x="141" y="824"/>
                </a:lnTo>
                <a:lnTo>
                  <a:pt x="371" y="594"/>
                </a:lnTo>
                <a:lnTo>
                  <a:pt x="294" y="517"/>
                </a:lnTo>
                <a:lnTo>
                  <a:pt x="64" y="747"/>
                </a:lnTo>
                <a:close/>
                <a:moveTo>
                  <a:pt x="276" y="960"/>
                </a:moveTo>
                <a:lnTo>
                  <a:pt x="355" y="1039"/>
                </a:lnTo>
                <a:lnTo>
                  <a:pt x="585" y="809"/>
                </a:lnTo>
                <a:lnTo>
                  <a:pt x="506" y="730"/>
                </a:lnTo>
                <a:lnTo>
                  <a:pt x="276" y="960"/>
                </a:lnTo>
                <a:close/>
                <a:moveTo>
                  <a:pt x="170" y="853"/>
                </a:moveTo>
                <a:lnTo>
                  <a:pt x="249" y="932"/>
                </a:lnTo>
                <a:lnTo>
                  <a:pt x="479" y="702"/>
                </a:lnTo>
                <a:lnTo>
                  <a:pt x="400" y="624"/>
                </a:lnTo>
                <a:lnTo>
                  <a:pt x="170" y="853"/>
                </a:lnTo>
                <a:close/>
                <a:moveTo>
                  <a:pt x="949" y="174"/>
                </a:moveTo>
                <a:lnTo>
                  <a:pt x="999" y="179"/>
                </a:lnTo>
                <a:cubicBezTo>
                  <a:pt x="997" y="192"/>
                  <a:pt x="991" y="219"/>
                  <a:pt x="980" y="259"/>
                </a:cubicBezTo>
                <a:cubicBezTo>
                  <a:pt x="974" y="287"/>
                  <a:pt x="968" y="308"/>
                  <a:pt x="965" y="323"/>
                </a:cubicBezTo>
                <a:cubicBezTo>
                  <a:pt x="1014" y="319"/>
                  <a:pt x="1074" y="297"/>
                  <a:pt x="1143" y="254"/>
                </a:cubicBezTo>
                <a:cubicBezTo>
                  <a:pt x="1143" y="270"/>
                  <a:pt x="1146" y="288"/>
                  <a:pt x="1152" y="307"/>
                </a:cubicBezTo>
                <a:cubicBezTo>
                  <a:pt x="1050" y="363"/>
                  <a:pt x="955" y="381"/>
                  <a:pt x="867" y="359"/>
                </a:cubicBezTo>
                <a:lnTo>
                  <a:pt x="946" y="438"/>
                </a:lnTo>
                <a:cubicBezTo>
                  <a:pt x="990" y="477"/>
                  <a:pt x="990" y="517"/>
                  <a:pt x="946" y="558"/>
                </a:cubicBezTo>
                <a:cubicBezTo>
                  <a:pt x="930" y="574"/>
                  <a:pt x="914" y="590"/>
                  <a:pt x="898" y="606"/>
                </a:cubicBezTo>
                <a:cubicBezTo>
                  <a:pt x="883" y="593"/>
                  <a:pt x="869" y="584"/>
                  <a:pt x="857" y="579"/>
                </a:cubicBezTo>
                <a:cubicBezTo>
                  <a:pt x="872" y="566"/>
                  <a:pt x="890" y="549"/>
                  <a:pt x="912" y="527"/>
                </a:cubicBezTo>
                <a:cubicBezTo>
                  <a:pt x="935" y="506"/>
                  <a:pt x="935" y="486"/>
                  <a:pt x="913" y="467"/>
                </a:cubicBezTo>
                <a:lnTo>
                  <a:pt x="771" y="325"/>
                </a:lnTo>
                <a:lnTo>
                  <a:pt x="584" y="512"/>
                </a:lnTo>
                <a:lnTo>
                  <a:pt x="556" y="484"/>
                </a:lnTo>
                <a:lnTo>
                  <a:pt x="864" y="177"/>
                </a:lnTo>
                <a:lnTo>
                  <a:pt x="819" y="132"/>
                </a:lnTo>
                <a:lnTo>
                  <a:pt x="563" y="388"/>
                </a:lnTo>
                <a:lnTo>
                  <a:pt x="536" y="361"/>
                </a:lnTo>
                <a:lnTo>
                  <a:pt x="792" y="105"/>
                </a:lnTo>
                <a:lnTo>
                  <a:pt x="747" y="60"/>
                </a:lnTo>
                <a:lnTo>
                  <a:pt x="484" y="323"/>
                </a:lnTo>
                <a:lnTo>
                  <a:pt x="457" y="295"/>
                </a:lnTo>
                <a:lnTo>
                  <a:pt x="752" y="0"/>
                </a:lnTo>
                <a:lnTo>
                  <a:pt x="896" y="144"/>
                </a:lnTo>
                <a:lnTo>
                  <a:pt x="962" y="79"/>
                </a:lnTo>
                <a:lnTo>
                  <a:pt x="989" y="107"/>
                </a:lnTo>
                <a:lnTo>
                  <a:pt x="802" y="294"/>
                </a:lnTo>
                <a:lnTo>
                  <a:pt x="816" y="307"/>
                </a:lnTo>
                <a:cubicBezTo>
                  <a:pt x="853" y="318"/>
                  <a:pt x="889" y="323"/>
                  <a:pt x="922" y="325"/>
                </a:cubicBezTo>
                <a:cubicBezTo>
                  <a:pt x="933" y="267"/>
                  <a:pt x="943" y="217"/>
                  <a:pt x="949" y="174"/>
                </a:cubicBezTo>
                <a:close/>
                <a:moveTo>
                  <a:pt x="721" y="659"/>
                </a:moveTo>
                <a:cubicBezTo>
                  <a:pt x="753" y="595"/>
                  <a:pt x="790" y="515"/>
                  <a:pt x="831" y="419"/>
                </a:cubicBezTo>
                <a:cubicBezTo>
                  <a:pt x="844" y="427"/>
                  <a:pt x="856" y="435"/>
                  <a:pt x="869" y="443"/>
                </a:cubicBezTo>
                <a:cubicBezTo>
                  <a:pt x="829" y="529"/>
                  <a:pt x="793" y="607"/>
                  <a:pt x="763" y="676"/>
                </a:cubicBezTo>
                <a:lnTo>
                  <a:pt x="721" y="659"/>
                </a:lnTo>
                <a:close/>
                <a:moveTo>
                  <a:pt x="646" y="470"/>
                </a:moveTo>
                <a:cubicBezTo>
                  <a:pt x="654" y="469"/>
                  <a:pt x="664" y="467"/>
                  <a:pt x="677" y="464"/>
                </a:cubicBezTo>
                <a:cubicBezTo>
                  <a:pt x="718" y="454"/>
                  <a:pt x="752" y="448"/>
                  <a:pt x="780" y="443"/>
                </a:cubicBezTo>
                <a:lnTo>
                  <a:pt x="788" y="489"/>
                </a:lnTo>
                <a:cubicBezTo>
                  <a:pt x="767" y="493"/>
                  <a:pt x="737" y="498"/>
                  <a:pt x="701" y="505"/>
                </a:cubicBezTo>
                <a:cubicBezTo>
                  <a:pt x="679" y="508"/>
                  <a:pt x="662" y="511"/>
                  <a:pt x="651" y="513"/>
                </a:cubicBezTo>
                <a:lnTo>
                  <a:pt x="646" y="47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endParaRPr lang="zh-CN" altLang="en-US" sz="1800"/>
          </a:p>
        </p:txBody>
      </p:sp>
      <p:sp>
        <p:nvSpPr>
          <p:cNvPr id="54" name="Freeform 8"/>
          <p:cNvSpPr>
            <a:spLocks noEditPoints="1"/>
          </p:cNvSpPr>
          <p:nvPr/>
        </p:nvSpPr>
        <p:spPr bwMode="auto">
          <a:xfrm>
            <a:off x="1908201" y="275666"/>
            <a:ext cx="672802" cy="682814"/>
          </a:xfrm>
          <a:custGeom>
            <a:avLst/>
            <a:gdLst>
              <a:gd name="T0" fmla="*/ 163 w 1017"/>
              <a:gd name="T1" fmla="*/ 893 h 1013"/>
              <a:gd name="T2" fmla="*/ 41 w 1017"/>
              <a:gd name="T3" fmla="*/ 977 h 1013"/>
              <a:gd name="T4" fmla="*/ 113 w 1017"/>
              <a:gd name="T5" fmla="*/ 847 h 1013"/>
              <a:gd name="T6" fmla="*/ 43 w 1017"/>
              <a:gd name="T7" fmla="*/ 873 h 1013"/>
              <a:gd name="T8" fmla="*/ 140 w 1017"/>
              <a:gd name="T9" fmla="*/ 971 h 1013"/>
              <a:gd name="T10" fmla="*/ 172 w 1017"/>
              <a:gd name="T11" fmla="*/ 745 h 1013"/>
              <a:gd name="T12" fmla="*/ 268 w 1017"/>
              <a:gd name="T13" fmla="*/ 843 h 1013"/>
              <a:gd name="T14" fmla="*/ 172 w 1017"/>
              <a:gd name="T15" fmla="*/ 745 h 1013"/>
              <a:gd name="T16" fmla="*/ 167 w 1017"/>
              <a:gd name="T17" fmla="*/ 851 h 1013"/>
              <a:gd name="T18" fmla="*/ 277 w 1017"/>
              <a:gd name="T19" fmla="*/ 738 h 1013"/>
              <a:gd name="T20" fmla="*/ 452 w 1017"/>
              <a:gd name="T21" fmla="*/ 676 h 1013"/>
              <a:gd name="T22" fmla="*/ 324 w 1017"/>
              <a:gd name="T23" fmla="*/ 573 h 1013"/>
              <a:gd name="T24" fmla="*/ 428 w 1017"/>
              <a:gd name="T25" fmla="*/ 674 h 1013"/>
              <a:gd name="T26" fmla="*/ 413 w 1017"/>
              <a:gd name="T27" fmla="*/ 670 h 1013"/>
              <a:gd name="T28" fmla="*/ 245 w 1017"/>
              <a:gd name="T29" fmla="*/ 652 h 1013"/>
              <a:gd name="T30" fmla="*/ 374 w 1017"/>
              <a:gd name="T31" fmla="*/ 755 h 1013"/>
              <a:gd name="T32" fmla="*/ 268 w 1017"/>
              <a:gd name="T33" fmla="*/ 652 h 1013"/>
              <a:gd name="T34" fmla="*/ 285 w 1017"/>
              <a:gd name="T35" fmla="*/ 658 h 1013"/>
              <a:gd name="T36" fmla="*/ 452 w 1017"/>
              <a:gd name="T37" fmla="*/ 676 h 1013"/>
              <a:gd name="T38" fmla="*/ 465 w 1017"/>
              <a:gd name="T39" fmla="*/ 454 h 1013"/>
              <a:gd name="T40" fmla="*/ 530 w 1017"/>
              <a:gd name="T41" fmla="*/ 598 h 1013"/>
              <a:gd name="T42" fmla="*/ 412 w 1017"/>
              <a:gd name="T43" fmla="*/ 507 h 1013"/>
              <a:gd name="T44" fmla="*/ 362 w 1017"/>
              <a:gd name="T45" fmla="*/ 535 h 1013"/>
              <a:gd name="T46" fmla="*/ 596 w 1017"/>
              <a:gd name="T47" fmla="*/ 511 h 1013"/>
              <a:gd name="T48" fmla="*/ 681 w 1017"/>
              <a:gd name="T49" fmla="*/ 448 h 1013"/>
              <a:gd name="T50" fmla="*/ 478 w 1017"/>
              <a:gd name="T51" fmla="*/ 419 h 1013"/>
              <a:gd name="T52" fmla="*/ 572 w 1017"/>
              <a:gd name="T53" fmla="*/ 346 h 1013"/>
              <a:gd name="T54" fmla="*/ 541 w 1017"/>
              <a:gd name="T55" fmla="*/ 456 h 1013"/>
              <a:gd name="T56" fmla="*/ 619 w 1017"/>
              <a:gd name="T57" fmla="*/ 402 h 1013"/>
              <a:gd name="T58" fmla="*/ 596 w 1017"/>
              <a:gd name="T59" fmla="*/ 511 h 1013"/>
              <a:gd name="T60" fmla="*/ 685 w 1017"/>
              <a:gd name="T61" fmla="*/ 212 h 1013"/>
              <a:gd name="T62" fmla="*/ 757 w 1017"/>
              <a:gd name="T63" fmla="*/ 309 h 1013"/>
              <a:gd name="T64" fmla="*/ 775 w 1017"/>
              <a:gd name="T65" fmla="*/ 327 h 1013"/>
              <a:gd name="T66" fmla="*/ 608 w 1017"/>
              <a:gd name="T67" fmla="*/ 288 h 1013"/>
              <a:gd name="T68" fmla="*/ 709 w 1017"/>
              <a:gd name="T69" fmla="*/ 419 h 1013"/>
              <a:gd name="T70" fmla="*/ 637 w 1017"/>
              <a:gd name="T71" fmla="*/ 321 h 1013"/>
              <a:gd name="T72" fmla="*/ 616 w 1017"/>
              <a:gd name="T73" fmla="*/ 303 h 1013"/>
              <a:gd name="T74" fmla="*/ 786 w 1017"/>
              <a:gd name="T75" fmla="*/ 342 h 1013"/>
              <a:gd name="T76" fmla="*/ 802 w 1017"/>
              <a:gd name="T77" fmla="*/ 95 h 1013"/>
              <a:gd name="T78" fmla="*/ 774 w 1017"/>
              <a:gd name="T79" fmla="*/ 145 h 1013"/>
              <a:gd name="T80" fmla="*/ 865 w 1017"/>
              <a:gd name="T81" fmla="*/ 263 h 1013"/>
              <a:gd name="T82" fmla="*/ 721 w 1017"/>
              <a:gd name="T83" fmla="*/ 198 h 1013"/>
              <a:gd name="T84" fmla="*/ 802 w 1017"/>
              <a:gd name="T85" fmla="*/ 95 h 1013"/>
              <a:gd name="T86" fmla="*/ 939 w 1017"/>
              <a:gd name="T87" fmla="*/ 16 h 1013"/>
              <a:gd name="T88" fmla="*/ 854 w 1017"/>
              <a:gd name="T89" fmla="*/ 101 h 1013"/>
              <a:gd name="T90" fmla="*/ 984 w 1017"/>
              <a:gd name="T91" fmla="*/ 83 h 1013"/>
              <a:gd name="T92" fmla="*/ 912 w 1017"/>
              <a:gd name="T93" fmla="*/ 141 h 1013"/>
              <a:gd name="T94" fmla="*/ 988 w 1017"/>
              <a:gd name="T95" fmla="*/ 144 h 1013"/>
              <a:gd name="T96" fmla="*/ 917 w 1017"/>
              <a:gd name="T97" fmla="*/ 79 h 1013"/>
              <a:gd name="T98" fmla="*/ 876 w 1017"/>
              <a:gd name="T99" fmla="*/ 39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7" h="1013">
                <a:moveTo>
                  <a:pt x="144" y="904"/>
                </a:moveTo>
                <a:lnTo>
                  <a:pt x="163" y="893"/>
                </a:lnTo>
                <a:cubicBezTo>
                  <a:pt x="181" y="925"/>
                  <a:pt x="177" y="955"/>
                  <a:pt x="151" y="981"/>
                </a:cubicBezTo>
                <a:cubicBezTo>
                  <a:pt x="116" y="1013"/>
                  <a:pt x="79" y="1011"/>
                  <a:pt x="41" y="977"/>
                </a:cubicBezTo>
                <a:cubicBezTo>
                  <a:pt x="3" y="936"/>
                  <a:pt x="0" y="897"/>
                  <a:pt x="32" y="861"/>
                </a:cubicBezTo>
                <a:cubicBezTo>
                  <a:pt x="55" y="839"/>
                  <a:pt x="82" y="835"/>
                  <a:pt x="113" y="847"/>
                </a:cubicBezTo>
                <a:lnTo>
                  <a:pt x="102" y="865"/>
                </a:lnTo>
                <a:cubicBezTo>
                  <a:pt x="78" y="856"/>
                  <a:pt x="59" y="858"/>
                  <a:pt x="43" y="873"/>
                </a:cubicBezTo>
                <a:cubicBezTo>
                  <a:pt x="22" y="899"/>
                  <a:pt x="25" y="929"/>
                  <a:pt x="53" y="962"/>
                </a:cubicBezTo>
                <a:cubicBezTo>
                  <a:pt x="85" y="990"/>
                  <a:pt x="113" y="993"/>
                  <a:pt x="140" y="971"/>
                </a:cubicBezTo>
                <a:cubicBezTo>
                  <a:pt x="158" y="952"/>
                  <a:pt x="159" y="929"/>
                  <a:pt x="144" y="904"/>
                </a:cubicBezTo>
                <a:close/>
                <a:moveTo>
                  <a:pt x="172" y="745"/>
                </a:moveTo>
                <a:cubicBezTo>
                  <a:pt x="149" y="772"/>
                  <a:pt x="151" y="803"/>
                  <a:pt x="179" y="836"/>
                </a:cubicBezTo>
                <a:cubicBezTo>
                  <a:pt x="210" y="864"/>
                  <a:pt x="240" y="867"/>
                  <a:pt x="268" y="843"/>
                </a:cubicBezTo>
                <a:cubicBezTo>
                  <a:pt x="293" y="815"/>
                  <a:pt x="292" y="784"/>
                  <a:pt x="263" y="752"/>
                </a:cubicBezTo>
                <a:cubicBezTo>
                  <a:pt x="230" y="724"/>
                  <a:pt x="200" y="721"/>
                  <a:pt x="172" y="745"/>
                </a:cubicBezTo>
                <a:close/>
                <a:moveTo>
                  <a:pt x="279" y="853"/>
                </a:moveTo>
                <a:cubicBezTo>
                  <a:pt x="242" y="886"/>
                  <a:pt x="204" y="885"/>
                  <a:pt x="167" y="851"/>
                </a:cubicBezTo>
                <a:cubicBezTo>
                  <a:pt x="129" y="810"/>
                  <a:pt x="127" y="770"/>
                  <a:pt x="161" y="732"/>
                </a:cubicBezTo>
                <a:cubicBezTo>
                  <a:pt x="198" y="700"/>
                  <a:pt x="237" y="702"/>
                  <a:pt x="277" y="738"/>
                </a:cubicBezTo>
                <a:cubicBezTo>
                  <a:pt x="313" y="777"/>
                  <a:pt x="314" y="815"/>
                  <a:pt x="279" y="853"/>
                </a:cubicBezTo>
                <a:close/>
                <a:moveTo>
                  <a:pt x="452" y="676"/>
                </a:moveTo>
                <a:lnTo>
                  <a:pt x="336" y="560"/>
                </a:lnTo>
                <a:lnTo>
                  <a:pt x="324" y="573"/>
                </a:lnTo>
                <a:lnTo>
                  <a:pt x="408" y="657"/>
                </a:lnTo>
                <a:cubicBezTo>
                  <a:pt x="415" y="664"/>
                  <a:pt x="421" y="669"/>
                  <a:pt x="428" y="674"/>
                </a:cubicBezTo>
                <a:lnTo>
                  <a:pt x="427" y="675"/>
                </a:lnTo>
                <a:cubicBezTo>
                  <a:pt x="424" y="673"/>
                  <a:pt x="419" y="672"/>
                  <a:pt x="413" y="670"/>
                </a:cubicBezTo>
                <a:lnTo>
                  <a:pt x="260" y="637"/>
                </a:lnTo>
                <a:lnTo>
                  <a:pt x="245" y="652"/>
                </a:lnTo>
                <a:lnTo>
                  <a:pt x="361" y="768"/>
                </a:lnTo>
                <a:lnTo>
                  <a:pt x="374" y="755"/>
                </a:lnTo>
                <a:lnTo>
                  <a:pt x="288" y="670"/>
                </a:lnTo>
                <a:cubicBezTo>
                  <a:pt x="280" y="662"/>
                  <a:pt x="273" y="656"/>
                  <a:pt x="268" y="652"/>
                </a:cubicBezTo>
                <a:lnTo>
                  <a:pt x="268" y="652"/>
                </a:lnTo>
                <a:cubicBezTo>
                  <a:pt x="274" y="655"/>
                  <a:pt x="280" y="657"/>
                  <a:pt x="285" y="658"/>
                </a:cubicBezTo>
                <a:lnTo>
                  <a:pt x="438" y="691"/>
                </a:lnTo>
                <a:lnTo>
                  <a:pt x="452" y="676"/>
                </a:lnTo>
                <a:close/>
                <a:moveTo>
                  <a:pt x="454" y="443"/>
                </a:moveTo>
                <a:lnTo>
                  <a:pt x="465" y="454"/>
                </a:lnTo>
                <a:lnTo>
                  <a:pt x="425" y="493"/>
                </a:lnTo>
                <a:lnTo>
                  <a:pt x="530" y="598"/>
                </a:lnTo>
                <a:lnTo>
                  <a:pt x="517" y="612"/>
                </a:lnTo>
                <a:lnTo>
                  <a:pt x="412" y="507"/>
                </a:lnTo>
                <a:lnTo>
                  <a:pt x="373" y="546"/>
                </a:lnTo>
                <a:lnTo>
                  <a:pt x="362" y="535"/>
                </a:lnTo>
                <a:lnTo>
                  <a:pt x="454" y="443"/>
                </a:lnTo>
                <a:close/>
                <a:moveTo>
                  <a:pt x="596" y="511"/>
                </a:moveTo>
                <a:lnTo>
                  <a:pt x="670" y="438"/>
                </a:lnTo>
                <a:lnTo>
                  <a:pt x="681" y="448"/>
                </a:lnTo>
                <a:lnTo>
                  <a:pt x="594" y="535"/>
                </a:lnTo>
                <a:lnTo>
                  <a:pt x="478" y="419"/>
                </a:lnTo>
                <a:lnTo>
                  <a:pt x="561" y="335"/>
                </a:lnTo>
                <a:lnTo>
                  <a:pt x="572" y="346"/>
                </a:lnTo>
                <a:lnTo>
                  <a:pt x="502" y="417"/>
                </a:lnTo>
                <a:lnTo>
                  <a:pt x="541" y="456"/>
                </a:lnTo>
                <a:lnTo>
                  <a:pt x="607" y="390"/>
                </a:lnTo>
                <a:lnTo>
                  <a:pt x="619" y="402"/>
                </a:lnTo>
                <a:lnTo>
                  <a:pt x="553" y="468"/>
                </a:lnTo>
                <a:lnTo>
                  <a:pt x="596" y="511"/>
                </a:lnTo>
                <a:close/>
                <a:moveTo>
                  <a:pt x="801" y="328"/>
                </a:moveTo>
                <a:lnTo>
                  <a:pt x="685" y="212"/>
                </a:lnTo>
                <a:lnTo>
                  <a:pt x="672" y="225"/>
                </a:lnTo>
                <a:lnTo>
                  <a:pt x="757" y="309"/>
                </a:lnTo>
                <a:cubicBezTo>
                  <a:pt x="763" y="315"/>
                  <a:pt x="769" y="321"/>
                  <a:pt x="776" y="326"/>
                </a:cubicBezTo>
                <a:lnTo>
                  <a:pt x="775" y="327"/>
                </a:lnTo>
                <a:cubicBezTo>
                  <a:pt x="772" y="325"/>
                  <a:pt x="767" y="324"/>
                  <a:pt x="761" y="322"/>
                </a:cubicBezTo>
                <a:lnTo>
                  <a:pt x="608" y="288"/>
                </a:lnTo>
                <a:lnTo>
                  <a:pt x="593" y="303"/>
                </a:lnTo>
                <a:lnTo>
                  <a:pt x="709" y="419"/>
                </a:lnTo>
                <a:lnTo>
                  <a:pt x="722" y="407"/>
                </a:lnTo>
                <a:lnTo>
                  <a:pt x="637" y="321"/>
                </a:lnTo>
                <a:cubicBezTo>
                  <a:pt x="628" y="313"/>
                  <a:pt x="621" y="308"/>
                  <a:pt x="616" y="304"/>
                </a:cubicBezTo>
                <a:lnTo>
                  <a:pt x="616" y="303"/>
                </a:lnTo>
                <a:cubicBezTo>
                  <a:pt x="622" y="307"/>
                  <a:pt x="628" y="309"/>
                  <a:pt x="633" y="310"/>
                </a:cubicBezTo>
                <a:lnTo>
                  <a:pt x="786" y="342"/>
                </a:lnTo>
                <a:lnTo>
                  <a:pt x="801" y="328"/>
                </a:lnTo>
                <a:close/>
                <a:moveTo>
                  <a:pt x="802" y="95"/>
                </a:moveTo>
                <a:lnTo>
                  <a:pt x="813" y="106"/>
                </a:lnTo>
                <a:lnTo>
                  <a:pt x="774" y="145"/>
                </a:lnTo>
                <a:lnTo>
                  <a:pt x="878" y="250"/>
                </a:lnTo>
                <a:lnTo>
                  <a:pt x="865" y="263"/>
                </a:lnTo>
                <a:lnTo>
                  <a:pt x="760" y="158"/>
                </a:lnTo>
                <a:lnTo>
                  <a:pt x="721" y="198"/>
                </a:lnTo>
                <a:lnTo>
                  <a:pt x="710" y="187"/>
                </a:lnTo>
                <a:lnTo>
                  <a:pt x="802" y="95"/>
                </a:lnTo>
                <a:close/>
                <a:moveTo>
                  <a:pt x="930" y="34"/>
                </a:moveTo>
                <a:lnTo>
                  <a:pt x="939" y="16"/>
                </a:lnTo>
                <a:cubicBezTo>
                  <a:pt x="914" y="0"/>
                  <a:pt x="888" y="4"/>
                  <a:pt x="863" y="29"/>
                </a:cubicBezTo>
                <a:cubicBezTo>
                  <a:pt x="839" y="56"/>
                  <a:pt x="835" y="80"/>
                  <a:pt x="854" y="101"/>
                </a:cubicBezTo>
                <a:cubicBezTo>
                  <a:pt x="868" y="119"/>
                  <a:pt x="893" y="116"/>
                  <a:pt x="928" y="92"/>
                </a:cubicBezTo>
                <a:cubicBezTo>
                  <a:pt x="957" y="73"/>
                  <a:pt x="975" y="70"/>
                  <a:pt x="984" y="83"/>
                </a:cubicBezTo>
                <a:cubicBezTo>
                  <a:pt x="998" y="98"/>
                  <a:pt x="995" y="115"/>
                  <a:pt x="977" y="135"/>
                </a:cubicBezTo>
                <a:cubicBezTo>
                  <a:pt x="956" y="157"/>
                  <a:pt x="934" y="159"/>
                  <a:pt x="912" y="141"/>
                </a:cubicBezTo>
                <a:lnTo>
                  <a:pt x="903" y="159"/>
                </a:lnTo>
                <a:cubicBezTo>
                  <a:pt x="932" y="179"/>
                  <a:pt x="960" y="174"/>
                  <a:pt x="988" y="144"/>
                </a:cubicBezTo>
                <a:cubicBezTo>
                  <a:pt x="1013" y="117"/>
                  <a:pt x="1017" y="92"/>
                  <a:pt x="999" y="70"/>
                </a:cubicBezTo>
                <a:cubicBezTo>
                  <a:pt x="982" y="50"/>
                  <a:pt x="955" y="53"/>
                  <a:pt x="917" y="79"/>
                </a:cubicBezTo>
                <a:cubicBezTo>
                  <a:pt x="893" y="95"/>
                  <a:pt x="876" y="98"/>
                  <a:pt x="867" y="88"/>
                </a:cubicBezTo>
                <a:cubicBezTo>
                  <a:pt x="855" y="74"/>
                  <a:pt x="858" y="58"/>
                  <a:pt x="876" y="39"/>
                </a:cubicBezTo>
                <a:cubicBezTo>
                  <a:pt x="891" y="24"/>
                  <a:pt x="909" y="22"/>
                  <a:pt x="93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4" tIns="45702" rIns="91404" bIns="45702" numCol="1" anchor="t" anchorCtr="0" compatLnSpc="1"/>
          <a:lstStyle/>
          <a:p>
            <a:endParaRPr lang="zh-CN" altLang="en-US" sz="1800"/>
          </a:p>
        </p:txBody>
      </p:sp>
      <p:sp>
        <p:nvSpPr>
          <p:cNvPr id="55" name="Freeform 11"/>
          <p:cNvSpPr/>
          <p:nvPr/>
        </p:nvSpPr>
        <p:spPr bwMode="auto">
          <a:xfrm>
            <a:off x="1168263" y="1830189"/>
            <a:ext cx="891827" cy="112669"/>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chemeClr val="tx2">
              <a:lumMod val="75000"/>
            </a:schemeClr>
          </a:solidFill>
          <a:ln>
            <a:noFill/>
          </a:ln>
        </p:spPr>
        <p:txBody>
          <a:bodyPr vert="horz" wrap="square" lIns="91404" tIns="45702" rIns="91404" bIns="45702" numCol="1" anchor="t" anchorCtr="0" compatLnSpc="1"/>
          <a:lstStyle/>
          <a:p>
            <a:endParaRPr lang="zh-CN" altLang="en-US" sz="1800"/>
          </a:p>
        </p:txBody>
      </p:sp>
      <p:sp>
        <p:nvSpPr>
          <p:cNvPr id="56" name="Freeform 10"/>
          <p:cNvSpPr/>
          <p:nvPr/>
        </p:nvSpPr>
        <p:spPr bwMode="auto">
          <a:xfrm>
            <a:off x="1004816" y="1918366"/>
            <a:ext cx="5765174" cy="7014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a:solidFill>
              <a:srgbClr val="A8A9AD"/>
            </a:solidFill>
            <a:prstDash val="solid"/>
            <a:miter lim="800000"/>
          </a:ln>
        </p:spPr>
        <p:txBody>
          <a:bodyPr vert="horz" wrap="square" lIns="91404" tIns="45702" rIns="91404" bIns="45702" numCol="1" anchor="t" anchorCtr="0" compatLnSpc="1"/>
          <a:lstStyle/>
          <a:p>
            <a:endParaRPr lang="zh-CN" altLang="en-US" sz="1800"/>
          </a:p>
        </p:txBody>
      </p:sp>
      <p:sp>
        <p:nvSpPr>
          <p:cNvPr id="57" name="Rectangle 12"/>
          <p:cNvSpPr>
            <a:spLocks noChangeArrowheads="1"/>
          </p:cNvSpPr>
          <p:nvPr/>
        </p:nvSpPr>
        <p:spPr bwMode="auto">
          <a:xfrm>
            <a:off x="1253955" y="1830189"/>
            <a:ext cx="720444" cy="737900"/>
          </a:xfrm>
          <a:prstGeom prst="rect">
            <a:avLst/>
          </a:prstGeom>
          <a:solidFill>
            <a:schemeClr val="tx2">
              <a:lumMod val="75000"/>
            </a:schemeClr>
          </a:solidFill>
          <a:ln>
            <a:noFill/>
          </a:ln>
        </p:spPr>
        <p:txBody>
          <a:bodyPr vert="horz" wrap="square" lIns="91404" tIns="45702" rIns="91404" bIns="45702" numCol="1" anchor="t" anchorCtr="0" compatLnSpc="1"/>
          <a:lstStyle/>
          <a:p>
            <a:endParaRPr lang="zh-CN" altLang="en-US" sz="1800"/>
          </a:p>
        </p:txBody>
      </p:sp>
      <p:sp>
        <p:nvSpPr>
          <p:cNvPr id="58" name="Freeform 11"/>
          <p:cNvSpPr/>
          <p:nvPr/>
        </p:nvSpPr>
        <p:spPr bwMode="auto">
          <a:xfrm>
            <a:off x="1168263" y="2923049"/>
            <a:ext cx="891827" cy="112669"/>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chemeClr val="tx2">
              <a:lumMod val="50000"/>
            </a:schemeClr>
          </a:solidFill>
          <a:ln>
            <a:noFill/>
          </a:ln>
        </p:spPr>
        <p:txBody>
          <a:bodyPr vert="horz" wrap="square" lIns="91404" tIns="45702" rIns="91404" bIns="45702" numCol="1" anchor="t" anchorCtr="0" compatLnSpc="1"/>
          <a:lstStyle/>
          <a:p>
            <a:endParaRPr lang="zh-CN" altLang="en-US" sz="1800"/>
          </a:p>
        </p:txBody>
      </p:sp>
      <p:sp>
        <p:nvSpPr>
          <p:cNvPr id="59" name="Freeform 10"/>
          <p:cNvSpPr/>
          <p:nvPr/>
        </p:nvSpPr>
        <p:spPr bwMode="auto">
          <a:xfrm>
            <a:off x="1004816" y="3011225"/>
            <a:ext cx="5765174" cy="7014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a:solidFill>
              <a:srgbClr val="A8A9AD"/>
            </a:solidFill>
            <a:prstDash val="solid"/>
            <a:miter lim="800000"/>
          </a:ln>
        </p:spPr>
        <p:txBody>
          <a:bodyPr vert="horz" wrap="square" lIns="91404" tIns="45702" rIns="91404" bIns="45702" numCol="1" anchor="t" anchorCtr="0" compatLnSpc="1"/>
          <a:lstStyle/>
          <a:p>
            <a:endParaRPr lang="zh-CN" altLang="en-US" sz="1800"/>
          </a:p>
        </p:txBody>
      </p:sp>
      <p:sp>
        <p:nvSpPr>
          <p:cNvPr id="60" name="Rectangle 12"/>
          <p:cNvSpPr>
            <a:spLocks noChangeArrowheads="1"/>
          </p:cNvSpPr>
          <p:nvPr/>
        </p:nvSpPr>
        <p:spPr bwMode="auto">
          <a:xfrm>
            <a:off x="1253955" y="2923048"/>
            <a:ext cx="720444" cy="737900"/>
          </a:xfrm>
          <a:prstGeom prst="rect">
            <a:avLst/>
          </a:prstGeom>
          <a:solidFill>
            <a:schemeClr val="tx2"/>
          </a:solidFill>
          <a:ln>
            <a:noFill/>
          </a:ln>
        </p:spPr>
        <p:txBody>
          <a:bodyPr vert="horz" wrap="square" lIns="91404" tIns="45702" rIns="91404" bIns="45702" numCol="1" anchor="t" anchorCtr="0" compatLnSpc="1"/>
          <a:lstStyle/>
          <a:p>
            <a:endParaRPr lang="zh-CN" altLang="en-US" sz="1800"/>
          </a:p>
        </p:txBody>
      </p:sp>
      <p:sp>
        <p:nvSpPr>
          <p:cNvPr id="61" name="Freeform 11"/>
          <p:cNvSpPr/>
          <p:nvPr/>
        </p:nvSpPr>
        <p:spPr bwMode="auto">
          <a:xfrm>
            <a:off x="1168263" y="3981666"/>
            <a:ext cx="891827" cy="112669"/>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chemeClr val="tx2">
              <a:lumMod val="50000"/>
            </a:schemeClr>
          </a:solidFill>
          <a:ln>
            <a:noFill/>
          </a:ln>
        </p:spPr>
        <p:txBody>
          <a:bodyPr vert="horz" wrap="square" lIns="91404" tIns="45702" rIns="91404" bIns="45702" numCol="1" anchor="t" anchorCtr="0" compatLnSpc="1"/>
          <a:lstStyle/>
          <a:p>
            <a:endParaRPr lang="zh-CN" altLang="en-US" sz="1800"/>
          </a:p>
        </p:txBody>
      </p:sp>
      <p:sp>
        <p:nvSpPr>
          <p:cNvPr id="62" name="Freeform 10"/>
          <p:cNvSpPr/>
          <p:nvPr/>
        </p:nvSpPr>
        <p:spPr bwMode="auto">
          <a:xfrm>
            <a:off x="1004816" y="4069843"/>
            <a:ext cx="5765174" cy="701401"/>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a:solidFill>
              <a:srgbClr val="A8A9AD"/>
            </a:solidFill>
            <a:prstDash val="solid"/>
            <a:miter lim="800000"/>
          </a:ln>
        </p:spPr>
        <p:txBody>
          <a:bodyPr vert="horz" wrap="square" lIns="91404" tIns="45702" rIns="91404" bIns="45702" numCol="1" anchor="t" anchorCtr="0" compatLnSpc="1"/>
          <a:lstStyle/>
          <a:p>
            <a:endParaRPr lang="zh-CN" altLang="en-US" sz="1800"/>
          </a:p>
        </p:txBody>
      </p:sp>
      <p:sp>
        <p:nvSpPr>
          <p:cNvPr id="63" name="Rectangle 12"/>
          <p:cNvSpPr>
            <a:spLocks noChangeArrowheads="1"/>
          </p:cNvSpPr>
          <p:nvPr/>
        </p:nvSpPr>
        <p:spPr bwMode="auto">
          <a:xfrm>
            <a:off x="1253955" y="3981665"/>
            <a:ext cx="720444" cy="737900"/>
          </a:xfrm>
          <a:prstGeom prst="rect">
            <a:avLst/>
          </a:prstGeom>
          <a:solidFill>
            <a:schemeClr val="tx2">
              <a:lumMod val="75000"/>
            </a:schemeClr>
          </a:solidFill>
          <a:ln>
            <a:noFill/>
          </a:ln>
        </p:spPr>
        <p:txBody>
          <a:bodyPr vert="horz" wrap="square" lIns="91404" tIns="45702" rIns="91404" bIns="45702" numCol="1" anchor="t" anchorCtr="0" compatLnSpc="1"/>
          <a:lstStyle/>
          <a:p>
            <a:endParaRPr lang="zh-CN" altLang="en-US" sz="1800"/>
          </a:p>
        </p:txBody>
      </p:sp>
      <p:sp>
        <p:nvSpPr>
          <p:cNvPr id="67" name="TextBox 72"/>
          <p:cNvSpPr txBox="1"/>
          <p:nvPr/>
        </p:nvSpPr>
        <p:spPr>
          <a:xfrm>
            <a:off x="2183488" y="1992919"/>
            <a:ext cx="3057247" cy="584647"/>
          </a:xfrm>
          <a:prstGeom prst="rect">
            <a:avLst/>
          </a:prstGeom>
          <a:noFill/>
        </p:spPr>
        <p:txBody>
          <a:bodyPr wrap="none" rtlCol="0">
            <a:spAutoFit/>
          </a:bodyPr>
          <a:lstStyle/>
          <a:p>
            <a:r>
              <a:rPr lang="zh-CN" altLang="en-US" sz="3200" b="1" dirty="0" smtClean="0">
                <a:solidFill>
                  <a:schemeClr val="tx2">
                    <a:lumMod val="75000"/>
                  </a:schemeClr>
                </a:solidFill>
                <a:latin typeface="+mn-ea"/>
              </a:rPr>
              <a:t>实验课上课流程</a:t>
            </a:r>
            <a:endParaRPr lang="zh-CN" altLang="en-US" sz="3200" b="1" dirty="0">
              <a:solidFill>
                <a:schemeClr val="tx2">
                  <a:lumMod val="75000"/>
                </a:schemeClr>
              </a:solidFill>
              <a:latin typeface="+mn-ea"/>
            </a:endParaRPr>
          </a:p>
        </p:txBody>
      </p:sp>
      <p:sp>
        <p:nvSpPr>
          <p:cNvPr id="68" name="TextBox 73"/>
          <p:cNvSpPr txBox="1"/>
          <p:nvPr/>
        </p:nvSpPr>
        <p:spPr>
          <a:xfrm>
            <a:off x="1360872" y="1873704"/>
            <a:ext cx="500263" cy="707610"/>
          </a:xfrm>
          <a:prstGeom prst="rect">
            <a:avLst/>
          </a:prstGeom>
          <a:noFill/>
        </p:spPr>
        <p:txBody>
          <a:bodyPr wrap="none" rtlCol="0">
            <a:spAutoFit/>
          </a:bodyPr>
          <a:lstStyle/>
          <a:p>
            <a:r>
              <a:rPr lang="en-US" altLang="zh-CN" sz="4000" b="1">
                <a:solidFill>
                  <a:srgbClr val="F8F8F8"/>
                </a:solidFill>
                <a:latin typeface="+mn-ea"/>
              </a:rPr>
              <a:t>1</a:t>
            </a:r>
            <a:endParaRPr lang="zh-CN" altLang="en-US" sz="4000" b="1" dirty="0">
              <a:solidFill>
                <a:srgbClr val="F8F8F8"/>
              </a:solidFill>
              <a:latin typeface="+mn-ea"/>
            </a:endParaRPr>
          </a:p>
        </p:txBody>
      </p:sp>
      <p:sp>
        <p:nvSpPr>
          <p:cNvPr id="69" name="TextBox 74"/>
          <p:cNvSpPr txBox="1"/>
          <p:nvPr/>
        </p:nvSpPr>
        <p:spPr>
          <a:xfrm>
            <a:off x="2183488" y="3065885"/>
            <a:ext cx="3877985" cy="584775"/>
          </a:xfrm>
          <a:prstGeom prst="rect">
            <a:avLst/>
          </a:prstGeom>
          <a:noFill/>
        </p:spPr>
        <p:txBody>
          <a:bodyPr wrap="none" rtlCol="0">
            <a:spAutoFit/>
          </a:bodyPr>
          <a:lstStyle>
            <a:defPPr>
              <a:defRPr lang="zh-CN"/>
            </a:defPPr>
            <a:lvl1pPr>
              <a:defRPr sz="3000">
                <a:solidFill>
                  <a:schemeClr val="accent1"/>
                </a:solidFill>
                <a:latin typeface="+mn-ea"/>
                <a:ea typeface="+mn-ea"/>
              </a:defRPr>
            </a:lvl1pPr>
          </a:lstStyle>
          <a:p>
            <a:r>
              <a:rPr lang="zh-CN" altLang="en-US" sz="3200" b="1" dirty="0" smtClean="0">
                <a:solidFill>
                  <a:schemeClr val="tx2"/>
                </a:solidFill>
              </a:rPr>
              <a:t>课堂纪律及扣分细则</a:t>
            </a:r>
            <a:endParaRPr lang="zh-CN" altLang="en-US" sz="3200" b="1" dirty="0">
              <a:solidFill>
                <a:schemeClr val="tx2"/>
              </a:solidFill>
            </a:endParaRPr>
          </a:p>
        </p:txBody>
      </p:sp>
      <p:sp>
        <p:nvSpPr>
          <p:cNvPr id="70" name="TextBox 75"/>
          <p:cNvSpPr txBox="1"/>
          <p:nvPr/>
        </p:nvSpPr>
        <p:spPr>
          <a:xfrm>
            <a:off x="1360872" y="2942821"/>
            <a:ext cx="500263" cy="707610"/>
          </a:xfrm>
          <a:prstGeom prst="rect">
            <a:avLst/>
          </a:prstGeom>
          <a:noFill/>
        </p:spPr>
        <p:txBody>
          <a:bodyPr wrap="none" rtlCol="0">
            <a:spAutoFit/>
          </a:bodyPr>
          <a:lstStyle/>
          <a:p>
            <a:r>
              <a:rPr lang="en-US" altLang="zh-CN" sz="4000" b="1">
                <a:solidFill>
                  <a:srgbClr val="F8F8F8"/>
                </a:solidFill>
                <a:latin typeface="+mn-ea"/>
              </a:rPr>
              <a:t>2</a:t>
            </a:r>
            <a:endParaRPr lang="zh-CN" altLang="en-US" sz="4000" b="1" dirty="0">
              <a:solidFill>
                <a:srgbClr val="F8F8F8"/>
              </a:solidFill>
              <a:latin typeface="+mn-ea"/>
            </a:endParaRPr>
          </a:p>
        </p:txBody>
      </p:sp>
      <p:sp>
        <p:nvSpPr>
          <p:cNvPr id="71" name="TextBox 76"/>
          <p:cNvSpPr txBox="1"/>
          <p:nvPr/>
        </p:nvSpPr>
        <p:spPr>
          <a:xfrm>
            <a:off x="2183488" y="4155274"/>
            <a:ext cx="3877985" cy="584775"/>
          </a:xfrm>
          <a:prstGeom prst="rect">
            <a:avLst/>
          </a:prstGeom>
          <a:noFill/>
        </p:spPr>
        <p:txBody>
          <a:bodyPr wrap="none" rtlCol="0">
            <a:spAutoFit/>
          </a:bodyPr>
          <a:lstStyle>
            <a:defPPr>
              <a:defRPr lang="zh-CN"/>
            </a:defPPr>
            <a:lvl1pPr>
              <a:defRPr sz="3000">
                <a:solidFill>
                  <a:schemeClr val="accent1"/>
                </a:solidFill>
                <a:latin typeface="+mn-ea"/>
                <a:ea typeface="+mn-ea"/>
              </a:defRPr>
            </a:lvl1pPr>
          </a:lstStyle>
          <a:p>
            <a:r>
              <a:rPr lang="zh-CN" altLang="en-US" sz="3200" b="1" dirty="0" smtClean="0">
                <a:solidFill>
                  <a:schemeClr val="tx2">
                    <a:lumMod val="75000"/>
                  </a:schemeClr>
                </a:solidFill>
              </a:rPr>
              <a:t>关于实验网站的说明</a:t>
            </a:r>
            <a:endParaRPr lang="zh-CN" altLang="en-US" sz="3200" b="1" dirty="0">
              <a:solidFill>
                <a:schemeClr val="tx2">
                  <a:lumMod val="75000"/>
                </a:schemeClr>
              </a:solidFill>
            </a:endParaRPr>
          </a:p>
        </p:txBody>
      </p:sp>
      <p:sp>
        <p:nvSpPr>
          <p:cNvPr id="72" name="TextBox 77"/>
          <p:cNvSpPr txBox="1"/>
          <p:nvPr/>
        </p:nvSpPr>
        <p:spPr>
          <a:xfrm>
            <a:off x="1360872" y="4001438"/>
            <a:ext cx="500263" cy="707610"/>
          </a:xfrm>
          <a:prstGeom prst="rect">
            <a:avLst/>
          </a:prstGeom>
          <a:noFill/>
        </p:spPr>
        <p:txBody>
          <a:bodyPr wrap="none" rtlCol="0">
            <a:spAutoFit/>
          </a:bodyPr>
          <a:lstStyle/>
          <a:p>
            <a:r>
              <a:rPr lang="en-US" altLang="zh-CN" sz="4000" b="1">
                <a:solidFill>
                  <a:srgbClr val="F8F8F8"/>
                </a:solidFill>
                <a:latin typeface="+mn-ea"/>
              </a:rPr>
              <a:t>3</a:t>
            </a:r>
            <a:endParaRPr lang="zh-CN" altLang="en-US" sz="4000" b="1" dirty="0">
              <a:solidFill>
                <a:srgbClr val="F8F8F8"/>
              </a:solidFill>
              <a:latin typeface="+mn-ea"/>
            </a:endParaRPr>
          </a:p>
        </p:txBody>
      </p:sp>
    </p:spTree>
  </p:cSld>
  <p:clrMapOvr>
    <a:masterClrMapping/>
  </p:clrMapOvr>
  <p:transition spd="slow" advClick="0" advTm="3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anim calcmode="lin" valueType="num">
                                      <p:cBhvr>
                                        <p:cTn id="8" dur="500" fill="hold"/>
                                        <p:tgtEl>
                                          <p:spTgt spid="52"/>
                                        </p:tgtEl>
                                        <p:attrNameLst>
                                          <p:attrName>ppt_x</p:attrName>
                                        </p:attrNameLst>
                                      </p:cBhvr>
                                      <p:tavLst>
                                        <p:tav tm="0">
                                          <p:val>
                                            <p:strVal val="#ppt_x"/>
                                          </p:val>
                                        </p:tav>
                                        <p:tav tm="100000">
                                          <p:val>
                                            <p:strVal val="#ppt_x"/>
                                          </p:val>
                                        </p:tav>
                                      </p:tavLst>
                                    </p:anim>
                                    <p:anim calcmode="lin" valueType="num">
                                      <p:cBhvr>
                                        <p:cTn id="9"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anim calcmode="lin" valueType="num">
                                      <p:cBhvr>
                                        <p:cTn id="15" dur="500" fill="hold"/>
                                        <p:tgtEl>
                                          <p:spTgt spid="51"/>
                                        </p:tgtEl>
                                        <p:attrNameLst>
                                          <p:attrName>ppt_x</p:attrName>
                                        </p:attrNameLst>
                                      </p:cBhvr>
                                      <p:tavLst>
                                        <p:tav tm="0">
                                          <p:val>
                                            <p:strVal val="#ppt_x"/>
                                          </p:val>
                                        </p:tav>
                                        <p:tav tm="100000">
                                          <p:val>
                                            <p:strVal val="#ppt_x"/>
                                          </p:val>
                                        </p:tav>
                                      </p:tavLst>
                                    </p:anim>
                                    <p:anim calcmode="lin" valueType="num">
                                      <p:cBhvr>
                                        <p:cTn id="16" dur="500" fill="hold"/>
                                        <p:tgtEl>
                                          <p:spTgt spid="51"/>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31" presetClass="entr" presetSubtype="0" fill="hold" grpId="0"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300" fill="hold"/>
                                        <p:tgtEl>
                                          <p:spTgt spid="53"/>
                                        </p:tgtEl>
                                        <p:attrNameLst>
                                          <p:attrName>ppt_w</p:attrName>
                                        </p:attrNameLst>
                                      </p:cBhvr>
                                      <p:tavLst>
                                        <p:tav tm="0">
                                          <p:val>
                                            <p:fltVal val="0"/>
                                          </p:val>
                                        </p:tav>
                                        <p:tav tm="100000">
                                          <p:val>
                                            <p:strVal val="#ppt_w"/>
                                          </p:val>
                                        </p:tav>
                                      </p:tavLst>
                                    </p:anim>
                                    <p:anim calcmode="lin" valueType="num">
                                      <p:cBhvr>
                                        <p:cTn id="21" dur="300" fill="hold"/>
                                        <p:tgtEl>
                                          <p:spTgt spid="53"/>
                                        </p:tgtEl>
                                        <p:attrNameLst>
                                          <p:attrName>ppt_h</p:attrName>
                                        </p:attrNameLst>
                                      </p:cBhvr>
                                      <p:tavLst>
                                        <p:tav tm="0">
                                          <p:val>
                                            <p:fltVal val="0"/>
                                          </p:val>
                                        </p:tav>
                                        <p:tav tm="100000">
                                          <p:val>
                                            <p:strVal val="#ppt_h"/>
                                          </p:val>
                                        </p:tav>
                                      </p:tavLst>
                                    </p:anim>
                                    <p:anim calcmode="lin" valueType="num">
                                      <p:cBhvr>
                                        <p:cTn id="22" dur="300" fill="hold"/>
                                        <p:tgtEl>
                                          <p:spTgt spid="53"/>
                                        </p:tgtEl>
                                        <p:attrNameLst>
                                          <p:attrName>style.rotation</p:attrName>
                                        </p:attrNameLst>
                                      </p:cBhvr>
                                      <p:tavLst>
                                        <p:tav tm="0">
                                          <p:val>
                                            <p:fltVal val="90"/>
                                          </p:val>
                                        </p:tav>
                                        <p:tav tm="100000">
                                          <p:val>
                                            <p:fltVal val="0"/>
                                          </p:val>
                                        </p:tav>
                                      </p:tavLst>
                                    </p:anim>
                                    <p:animEffect transition="in" filter="fade">
                                      <p:cBhvr>
                                        <p:cTn id="23" dur="300"/>
                                        <p:tgtEl>
                                          <p:spTgt spid="53"/>
                                        </p:tgtEl>
                                      </p:cBhvr>
                                    </p:animEffect>
                                  </p:childTnLst>
                                </p:cTn>
                              </p:par>
                            </p:childTnLst>
                          </p:cTn>
                        </p:par>
                        <p:par>
                          <p:cTn id="24" fill="hold">
                            <p:stCondLst>
                              <p:cond delay="1000"/>
                            </p:stCondLst>
                            <p:childTnLst>
                              <p:par>
                                <p:cTn id="25" presetID="31" presetClass="entr" presetSubtype="0" fill="hold" grpId="0" nodeType="afterEffect">
                                  <p:stCondLst>
                                    <p:cond delay="0"/>
                                  </p:stCondLst>
                                  <p:childTnLst>
                                    <p:set>
                                      <p:cBhvr>
                                        <p:cTn id="26" dur="1" fill="hold">
                                          <p:stCondLst>
                                            <p:cond delay="0"/>
                                          </p:stCondLst>
                                        </p:cTn>
                                        <p:tgtEl>
                                          <p:spTgt spid="54"/>
                                        </p:tgtEl>
                                        <p:attrNameLst>
                                          <p:attrName>style.visibility</p:attrName>
                                        </p:attrNameLst>
                                      </p:cBhvr>
                                      <p:to>
                                        <p:strVal val="visible"/>
                                      </p:to>
                                    </p:set>
                                    <p:anim calcmode="lin" valueType="num">
                                      <p:cBhvr>
                                        <p:cTn id="27" dur="300" fill="hold"/>
                                        <p:tgtEl>
                                          <p:spTgt spid="54"/>
                                        </p:tgtEl>
                                        <p:attrNameLst>
                                          <p:attrName>ppt_w</p:attrName>
                                        </p:attrNameLst>
                                      </p:cBhvr>
                                      <p:tavLst>
                                        <p:tav tm="0">
                                          <p:val>
                                            <p:fltVal val="0"/>
                                          </p:val>
                                        </p:tav>
                                        <p:tav tm="100000">
                                          <p:val>
                                            <p:strVal val="#ppt_w"/>
                                          </p:val>
                                        </p:tav>
                                      </p:tavLst>
                                    </p:anim>
                                    <p:anim calcmode="lin" valueType="num">
                                      <p:cBhvr>
                                        <p:cTn id="28" dur="300" fill="hold"/>
                                        <p:tgtEl>
                                          <p:spTgt spid="54"/>
                                        </p:tgtEl>
                                        <p:attrNameLst>
                                          <p:attrName>ppt_h</p:attrName>
                                        </p:attrNameLst>
                                      </p:cBhvr>
                                      <p:tavLst>
                                        <p:tav tm="0">
                                          <p:val>
                                            <p:fltVal val="0"/>
                                          </p:val>
                                        </p:tav>
                                        <p:tav tm="100000">
                                          <p:val>
                                            <p:strVal val="#ppt_h"/>
                                          </p:val>
                                        </p:tav>
                                      </p:tavLst>
                                    </p:anim>
                                    <p:anim calcmode="lin" valueType="num">
                                      <p:cBhvr>
                                        <p:cTn id="29" dur="300" fill="hold"/>
                                        <p:tgtEl>
                                          <p:spTgt spid="54"/>
                                        </p:tgtEl>
                                        <p:attrNameLst>
                                          <p:attrName>style.rotation</p:attrName>
                                        </p:attrNameLst>
                                      </p:cBhvr>
                                      <p:tavLst>
                                        <p:tav tm="0">
                                          <p:val>
                                            <p:fltVal val="90"/>
                                          </p:val>
                                        </p:tav>
                                        <p:tav tm="100000">
                                          <p:val>
                                            <p:fltVal val="0"/>
                                          </p:val>
                                        </p:tav>
                                      </p:tavLst>
                                    </p:anim>
                                    <p:animEffect transition="in" filter="fade">
                                      <p:cBhvr>
                                        <p:cTn id="30" dur="300"/>
                                        <p:tgtEl>
                                          <p:spTgt spid="54"/>
                                        </p:tgtEl>
                                      </p:cBhvr>
                                    </p:animEffect>
                                  </p:childTnLst>
                                </p:cTn>
                              </p:par>
                            </p:childTnLst>
                          </p:cTn>
                        </p:par>
                        <p:par>
                          <p:cTn id="31" fill="hold">
                            <p:stCondLst>
                              <p:cond delay="1500"/>
                            </p:stCondLst>
                            <p:childTnLst>
                              <p:par>
                                <p:cTn id="32" presetID="2" presetClass="entr" presetSubtype="12" fill="hold" grpId="0" nodeType="after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0-#ppt_w/2"/>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12"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additive="base">
                                        <p:cTn id="39" dur="500" fill="hold"/>
                                        <p:tgtEl>
                                          <p:spTgt spid="59"/>
                                        </p:tgtEl>
                                        <p:attrNameLst>
                                          <p:attrName>ppt_x</p:attrName>
                                        </p:attrNameLst>
                                      </p:cBhvr>
                                      <p:tavLst>
                                        <p:tav tm="0">
                                          <p:val>
                                            <p:strVal val="0-#ppt_w/2"/>
                                          </p:val>
                                        </p:tav>
                                        <p:tav tm="100000">
                                          <p:val>
                                            <p:strVal val="#ppt_x"/>
                                          </p:val>
                                        </p:tav>
                                      </p:tavLst>
                                    </p:anim>
                                    <p:anim calcmode="lin" valueType="num">
                                      <p:cBhvr additive="base">
                                        <p:cTn id="40" dur="500" fill="hold"/>
                                        <p:tgtEl>
                                          <p:spTgt spid="59"/>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12" fill="hold" grpId="0" nodeType="afterEffect">
                                  <p:stCondLst>
                                    <p:cond delay="0"/>
                                  </p:stCondLst>
                                  <p:childTnLst>
                                    <p:set>
                                      <p:cBhvr>
                                        <p:cTn id="43" dur="1" fill="hold">
                                          <p:stCondLst>
                                            <p:cond delay="0"/>
                                          </p:stCondLst>
                                        </p:cTn>
                                        <p:tgtEl>
                                          <p:spTgt spid="62"/>
                                        </p:tgtEl>
                                        <p:attrNameLst>
                                          <p:attrName>style.visibility</p:attrName>
                                        </p:attrNameLst>
                                      </p:cBhvr>
                                      <p:to>
                                        <p:strVal val="visible"/>
                                      </p:to>
                                    </p:set>
                                    <p:anim calcmode="lin" valueType="num">
                                      <p:cBhvr additive="base">
                                        <p:cTn id="44" dur="500" fill="hold"/>
                                        <p:tgtEl>
                                          <p:spTgt spid="62"/>
                                        </p:tgtEl>
                                        <p:attrNameLst>
                                          <p:attrName>ppt_x</p:attrName>
                                        </p:attrNameLst>
                                      </p:cBhvr>
                                      <p:tavLst>
                                        <p:tav tm="0">
                                          <p:val>
                                            <p:strVal val="0-#ppt_w/2"/>
                                          </p:val>
                                        </p:tav>
                                        <p:tav tm="100000">
                                          <p:val>
                                            <p:strVal val="#ppt_x"/>
                                          </p:val>
                                        </p:tav>
                                      </p:tavLst>
                                    </p:anim>
                                    <p:anim calcmode="lin" valueType="num">
                                      <p:cBhvr additive="base">
                                        <p:cTn id="45" dur="500" fill="hold"/>
                                        <p:tgtEl>
                                          <p:spTgt spid="62"/>
                                        </p:tgtEl>
                                        <p:attrNameLst>
                                          <p:attrName>ppt_y</p:attrName>
                                        </p:attrNameLst>
                                      </p:cBhvr>
                                      <p:tavLst>
                                        <p:tav tm="0">
                                          <p:val>
                                            <p:strVal val="1+#ppt_h/2"/>
                                          </p:val>
                                        </p:tav>
                                        <p:tav tm="100000">
                                          <p:val>
                                            <p:strVal val="#ppt_y"/>
                                          </p:val>
                                        </p:tav>
                                      </p:tavLst>
                                    </p:anim>
                                  </p:childTnLst>
                                </p:cTn>
                              </p:par>
                            </p:childTnLst>
                          </p:cTn>
                        </p:par>
                        <p:par>
                          <p:cTn id="46" fill="hold">
                            <p:stCondLst>
                              <p:cond delay="3000"/>
                            </p:stCondLst>
                            <p:childTnLst>
                              <p:par>
                                <p:cTn id="47" presetID="22" presetClass="entr" presetSubtype="4"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ipe(down)">
                                      <p:cBhvr>
                                        <p:cTn id="49" dur="300"/>
                                        <p:tgtEl>
                                          <p:spTgt spid="55"/>
                                        </p:tgtEl>
                                      </p:cBhvr>
                                    </p:animEffect>
                                  </p:childTnLst>
                                </p:cTn>
                              </p:par>
                            </p:childTnLst>
                          </p:cTn>
                        </p:par>
                        <p:par>
                          <p:cTn id="50" fill="hold">
                            <p:stCondLst>
                              <p:cond delay="3500"/>
                            </p:stCondLst>
                            <p:childTnLst>
                              <p:par>
                                <p:cTn id="51" presetID="22" presetClass="entr" presetSubtype="1" fill="hold" grpId="0" nodeType="after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wipe(up)">
                                      <p:cBhvr>
                                        <p:cTn id="53" dur="500"/>
                                        <p:tgtEl>
                                          <p:spTgt spid="57"/>
                                        </p:tgtEl>
                                      </p:cBhvr>
                                    </p:animEffect>
                                  </p:childTnLst>
                                </p:cTn>
                              </p:par>
                            </p:childTnLst>
                          </p:cTn>
                        </p:par>
                        <p:par>
                          <p:cTn id="54" fill="hold">
                            <p:stCondLst>
                              <p:cond delay="4000"/>
                            </p:stCondLst>
                            <p:childTnLst>
                              <p:par>
                                <p:cTn id="55" presetID="31" presetClass="entr" presetSubtype="0" fill="hold" grpId="0" nodeType="afterEffect">
                                  <p:stCondLst>
                                    <p:cond delay="0"/>
                                  </p:stCondLst>
                                  <p:childTnLst>
                                    <p:set>
                                      <p:cBhvr>
                                        <p:cTn id="56" dur="1" fill="hold">
                                          <p:stCondLst>
                                            <p:cond delay="0"/>
                                          </p:stCondLst>
                                        </p:cTn>
                                        <p:tgtEl>
                                          <p:spTgt spid="68"/>
                                        </p:tgtEl>
                                        <p:attrNameLst>
                                          <p:attrName>style.visibility</p:attrName>
                                        </p:attrNameLst>
                                      </p:cBhvr>
                                      <p:to>
                                        <p:strVal val="visible"/>
                                      </p:to>
                                    </p:set>
                                    <p:anim calcmode="lin" valueType="num">
                                      <p:cBhvr>
                                        <p:cTn id="57" dur="500" fill="hold"/>
                                        <p:tgtEl>
                                          <p:spTgt spid="68"/>
                                        </p:tgtEl>
                                        <p:attrNameLst>
                                          <p:attrName>ppt_w</p:attrName>
                                        </p:attrNameLst>
                                      </p:cBhvr>
                                      <p:tavLst>
                                        <p:tav tm="0">
                                          <p:val>
                                            <p:fltVal val="0"/>
                                          </p:val>
                                        </p:tav>
                                        <p:tav tm="100000">
                                          <p:val>
                                            <p:strVal val="#ppt_w"/>
                                          </p:val>
                                        </p:tav>
                                      </p:tavLst>
                                    </p:anim>
                                    <p:anim calcmode="lin" valueType="num">
                                      <p:cBhvr>
                                        <p:cTn id="58" dur="500" fill="hold"/>
                                        <p:tgtEl>
                                          <p:spTgt spid="68"/>
                                        </p:tgtEl>
                                        <p:attrNameLst>
                                          <p:attrName>ppt_h</p:attrName>
                                        </p:attrNameLst>
                                      </p:cBhvr>
                                      <p:tavLst>
                                        <p:tav tm="0">
                                          <p:val>
                                            <p:fltVal val="0"/>
                                          </p:val>
                                        </p:tav>
                                        <p:tav tm="100000">
                                          <p:val>
                                            <p:strVal val="#ppt_h"/>
                                          </p:val>
                                        </p:tav>
                                      </p:tavLst>
                                    </p:anim>
                                    <p:anim calcmode="lin" valueType="num">
                                      <p:cBhvr>
                                        <p:cTn id="59" dur="500" fill="hold"/>
                                        <p:tgtEl>
                                          <p:spTgt spid="68"/>
                                        </p:tgtEl>
                                        <p:attrNameLst>
                                          <p:attrName>style.rotation</p:attrName>
                                        </p:attrNameLst>
                                      </p:cBhvr>
                                      <p:tavLst>
                                        <p:tav tm="0">
                                          <p:val>
                                            <p:fltVal val="90"/>
                                          </p:val>
                                        </p:tav>
                                        <p:tav tm="100000">
                                          <p:val>
                                            <p:fltVal val="0"/>
                                          </p:val>
                                        </p:tav>
                                      </p:tavLst>
                                    </p:anim>
                                    <p:animEffect transition="in" filter="fade">
                                      <p:cBhvr>
                                        <p:cTn id="60" dur="500"/>
                                        <p:tgtEl>
                                          <p:spTgt spid="68"/>
                                        </p:tgtEl>
                                      </p:cBhvr>
                                    </p:animEffect>
                                  </p:childTnLst>
                                </p:cTn>
                              </p:par>
                            </p:childTnLst>
                          </p:cTn>
                        </p:par>
                        <p:par>
                          <p:cTn id="61" fill="hold">
                            <p:stCondLst>
                              <p:cond delay="4500"/>
                            </p:stCondLst>
                            <p:childTnLst>
                              <p:par>
                                <p:cTn id="62" presetID="22" presetClass="entr" presetSubtype="8" fill="hold" grpId="0" nodeType="after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left)">
                                      <p:cBhvr>
                                        <p:cTn id="64" dur="500"/>
                                        <p:tgtEl>
                                          <p:spTgt spid="67"/>
                                        </p:tgtEl>
                                      </p:cBhvr>
                                    </p:animEffect>
                                  </p:childTnLst>
                                </p:cTn>
                              </p:par>
                            </p:childTnLst>
                          </p:cTn>
                        </p:par>
                        <p:par>
                          <p:cTn id="65" fill="hold">
                            <p:stCondLst>
                              <p:cond delay="5000"/>
                            </p:stCondLst>
                            <p:childTnLst>
                              <p:par>
                                <p:cTn id="66" presetID="22" presetClass="entr" presetSubtype="4" fill="hold" grpId="0" nodeType="after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wipe(down)">
                                      <p:cBhvr>
                                        <p:cTn id="68" dur="300"/>
                                        <p:tgtEl>
                                          <p:spTgt spid="58"/>
                                        </p:tgtEl>
                                      </p:cBhvr>
                                    </p:animEffect>
                                  </p:childTnLst>
                                </p:cTn>
                              </p:par>
                            </p:childTnLst>
                          </p:cTn>
                        </p:par>
                        <p:par>
                          <p:cTn id="69" fill="hold">
                            <p:stCondLst>
                              <p:cond delay="5500"/>
                            </p:stCondLst>
                            <p:childTnLst>
                              <p:par>
                                <p:cTn id="70" presetID="22" presetClass="entr" presetSubtype="1" fill="hold" grpId="0" nodeType="after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wipe(up)">
                                      <p:cBhvr>
                                        <p:cTn id="72" dur="500"/>
                                        <p:tgtEl>
                                          <p:spTgt spid="60"/>
                                        </p:tgtEl>
                                      </p:cBhvr>
                                    </p:animEffect>
                                  </p:childTnLst>
                                </p:cTn>
                              </p:par>
                            </p:childTnLst>
                          </p:cTn>
                        </p:par>
                        <p:par>
                          <p:cTn id="73" fill="hold">
                            <p:stCondLst>
                              <p:cond delay="6000"/>
                            </p:stCondLst>
                            <p:childTnLst>
                              <p:par>
                                <p:cTn id="74" presetID="31" presetClass="entr" presetSubtype="0" fill="hold" grpId="0" nodeType="afterEffect">
                                  <p:stCondLst>
                                    <p:cond delay="0"/>
                                  </p:stCondLst>
                                  <p:childTnLst>
                                    <p:set>
                                      <p:cBhvr>
                                        <p:cTn id="75" dur="1" fill="hold">
                                          <p:stCondLst>
                                            <p:cond delay="0"/>
                                          </p:stCondLst>
                                        </p:cTn>
                                        <p:tgtEl>
                                          <p:spTgt spid="70"/>
                                        </p:tgtEl>
                                        <p:attrNameLst>
                                          <p:attrName>style.visibility</p:attrName>
                                        </p:attrNameLst>
                                      </p:cBhvr>
                                      <p:to>
                                        <p:strVal val="visible"/>
                                      </p:to>
                                    </p:set>
                                    <p:anim calcmode="lin" valueType="num">
                                      <p:cBhvr>
                                        <p:cTn id="76" dur="500" fill="hold"/>
                                        <p:tgtEl>
                                          <p:spTgt spid="70"/>
                                        </p:tgtEl>
                                        <p:attrNameLst>
                                          <p:attrName>ppt_w</p:attrName>
                                        </p:attrNameLst>
                                      </p:cBhvr>
                                      <p:tavLst>
                                        <p:tav tm="0">
                                          <p:val>
                                            <p:fltVal val="0"/>
                                          </p:val>
                                        </p:tav>
                                        <p:tav tm="100000">
                                          <p:val>
                                            <p:strVal val="#ppt_w"/>
                                          </p:val>
                                        </p:tav>
                                      </p:tavLst>
                                    </p:anim>
                                    <p:anim calcmode="lin" valueType="num">
                                      <p:cBhvr>
                                        <p:cTn id="77" dur="500" fill="hold"/>
                                        <p:tgtEl>
                                          <p:spTgt spid="70"/>
                                        </p:tgtEl>
                                        <p:attrNameLst>
                                          <p:attrName>ppt_h</p:attrName>
                                        </p:attrNameLst>
                                      </p:cBhvr>
                                      <p:tavLst>
                                        <p:tav tm="0">
                                          <p:val>
                                            <p:fltVal val="0"/>
                                          </p:val>
                                        </p:tav>
                                        <p:tav tm="100000">
                                          <p:val>
                                            <p:strVal val="#ppt_h"/>
                                          </p:val>
                                        </p:tav>
                                      </p:tavLst>
                                    </p:anim>
                                    <p:anim calcmode="lin" valueType="num">
                                      <p:cBhvr>
                                        <p:cTn id="78" dur="500" fill="hold"/>
                                        <p:tgtEl>
                                          <p:spTgt spid="70"/>
                                        </p:tgtEl>
                                        <p:attrNameLst>
                                          <p:attrName>style.rotation</p:attrName>
                                        </p:attrNameLst>
                                      </p:cBhvr>
                                      <p:tavLst>
                                        <p:tav tm="0">
                                          <p:val>
                                            <p:fltVal val="90"/>
                                          </p:val>
                                        </p:tav>
                                        <p:tav tm="100000">
                                          <p:val>
                                            <p:fltVal val="0"/>
                                          </p:val>
                                        </p:tav>
                                      </p:tavLst>
                                    </p:anim>
                                    <p:animEffect transition="in" filter="fade">
                                      <p:cBhvr>
                                        <p:cTn id="79" dur="500"/>
                                        <p:tgtEl>
                                          <p:spTgt spid="70"/>
                                        </p:tgtEl>
                                      </p:cBhvr>
                                    </p:animEffect>
                                  </p:childTnLst>
                                </p:cTn>
                              </p:par>
                            </p:childTnLst>
                          </p:cTn>
                        </p:par>
                        <p:par>
                          <p:cTn id="80" fill="hold">
                            <p:stCondLst>
                              <p:cond delay="6500"/>
                            </p:stCondLst>
                            <p:childTnLst>
                              <p:par>
                                <p:cTn id="81" presetID="22" presetClass="entr" presetSubtype="8" fill="hold" grpId="0" nodeType="afterEffect">
                                  <p:stCondLst>
                                    <p:cond delay="0"/>
                                  </p:stCondLst>
                                  <p:childTnLst>
                                    <p:set>
                                      <p:cBhvr>
                                        <p:cTn id="82" dur="1" fill="hold">
                                          <p:stCondLst>
                                            <p:cond delay="0"/>
                                          </p:stCondLst>
                                        </p:cTn>
                                        <p:tgtEl>
                                          <p:spTgt spid="69"/>
                                        </p:tgtEl>
                                        <p:attrNameLst>
                                          <p:attrName>style.visibility</p:attrName>
                                        </p:attrNameLst>
                                      </p:cBhvr>
                                      <p:to>
                                        <p:strVal val="visible"/>
                                      </p:to>
                                    </p:set>
                                    <p:animEffect transition="in" filter="wipe(left)">
                                      <p:cBhvr>
                                        <p:cTn id="83" dur="500"/>
                                        <p:tgtEl>
                                          <p:spTgt spid="69"/>
                                        </p:tgtEl>
                                      </p:cBhvr>
                                    </p:animEffect>
                                  </p:childTnLst>
                                </p:cTn>
                              </p:par>
                            </p:childTnLst>
                          </p:cTn>
                        </p:par>
                        <p:par>
                          <p:cTn id="84" fill="hold">
                            <p:stCondLst>
                              <p:cond delay="7000"/>
                            </p:stCondLst>
                            <p:childTnLst>
                              <p:par>
                                <p:cTn id="85" presetID="22" presetClass="entr" presetSubtype="4" fill="hold" grpId="0" nodeType="after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wipe(down)">
                                      <p:cBhvr>
                                        <p:cTn id="87" dur="300"/>
                                        <p:tgtEl>
                                          <p:spTgt spid="61"/>
                                        </p:tgtEl>
                                      </p:cBhvr>
                                    </p:animEffect>
                                  </p:childTnLst>
                                </p:cTn>
                              </p:par>
                            </p:childTnLst>
                          </p:cTn>
                        </p:par>
                        <p:par>
                          <p:cTn id="88" fill="hold">
                            <p:stCondLst>
                              <p:cond delay="7500"/>
                            </p:stCondLst>
                            <p:childTnLst>
                              <p:par>
                                <p:cTn id="89" presetID="22" presetClass="entr" presetSubtype="1" fill="hold" grpId="0" nodeType="after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wipe(up)">
                                      <p:cBhvr>
                                        <p:cTn id="91" dur="500"/>
                                        <p:tgtEl>
                                          <p:spTgt spid="63"/>
                                        </p:tgtEl>
                                      </p:cBhvr>
                                    </p:animEffect>
                                  </p:childTnLst>
                                </p:cTn>
                              </p:par>
                            </p:childTnLst>
                          </p:cTn>
                        </p:par>
                        <p:par>
                          <p:cTn id="92" fill="hold">
                            <p:stCondLst>
                              <p:cond delay="8000"/>
                            </p:stCondLst>
                            <p:childTnLst>
                              <p:par>
                                <p:cTn id="93" presetID="31" presetClass="entr" presetSubtype="0" fill="hold" grpId="0" nodeType="afterEffect">
                                  <p:stCondLst>
                                    <p:cond delay="0"/>
                                  </p:stCondLst>
                                  <p:childTnLst>
                                    <p:set>
                                      <p:cBhvr>
                                        <p:cTn id="94" dur="1" fill="hold">
                                          <p:stCondLst>
                                            <p:cond delay="0"/>
                                          </p:stCondLst>
                                        </p:cTn>
                                        <p:tgtEl>
                                          <p:spTgt spid="72"/>
                                        </p:tgtEl>
                                        <p:attrNameLst>
                                          <p:attrName>style.visibility</p:attrName>
                                        </p:attrNameLst>
                                      </p:cBhvr>
                                      <p:to>
                                        <p:strVal val="visible"/>
                                      </p:to>
                                    </p:set>
                                    <p:anim calcmode="lin" valueType="num">
                                      <p:cBhvr>
                                        <p:cTn id="95" dur="500" fill="hold"/>
                                        <p:tgtEl>
                                          <p:spTgt spid="72"/>
                                        </p:tgtEl>
                                        <p:attrNameLst>
                                          <p:attrName>ppt_w</p:attrName>
                                        </p:attrNameLst>
                                      </p:cBhvr>
                                      <p:tavLst>
                                        <p:tav tm="0">
                                          <p:val>
                                            <p:fltVal val="0"/>
                                          </p:val>
                                        </p:tav>
                                        <p:tav tm="100000">
                                          <p:val>
                                            <p:strVal val="#ppt_w"/>
                                          </p:val>
                                        </p:tav>
                                      </p:tavLst>
                                    </p:anim>
                                    <p:anim calcmode="lin" valueType="num">
                                      <p:cBhvr>
                                        <p:cTn id="96" dur="500" fill="hold"/>
                                        <p:tgtEl>
                                          <p:spTgt spid="72"/>
                                        </p:tgtEl>
                                        <p:attrNameLst>
                                          <p:attrName>ppt_h</p:attrName>
                                        </p:attrNameLst>
                                      </p:cBhvr>
                                      <p:tavLst>
                                        <p:tav tm="0">
                                          <p:val>
                                            <p:fltVal val="0"/>
                                          </p:val>
                                        </p:tav>
                                        <p:tav tm="100000">
                                          <p:val>
                                            <p:strVal val="#ppt_h"/>
                                          </p:val>
                                        </p:tav>
                                      </p:tavLst>
                                    </p:anim>
                                    <p:anim calcmode="lin" valueType="num">
                                      <p:cBhvr>
                                        <p:cTn id="97" dur="500" fill="hold"/>
                                        <p:tgtEl>
                                          <p:spTgt spid="72"/>
                                        </p:tgtEl>
                                        <p:attrNameLst>
                                          <p:attrName>style.rotation</p:attrName>
                                        </p:attrNameLst>
                                      </p:cBhvr>
                                      <p:tavLst>
                                        <p:tav tm="0">
                                          <p:val>
                                            <p:fltVal val="90"/>
                                          </p:val>
                                        </p:tav>
                                        <p:tav tm="100000">
                                          <p:val>
                                            <p:fltVal val="0"/>
                                          </p:val>
                                        </p:tav>
                                      </p:tavLst>
                                    </p:anim>
                                    <p:animEffect transition="in" filter="fade">
                                      <p:cBhvr>
                                        <p:cTn id="98" dur="500"/>
                                        <p:tgtEl>
                                          <p:spTgt spid="72"/>
                                        </p:tgtEl>
                                      </p:cBhvr>
                                    </p:animEffect>
                                  </p:childTnLst>
                                </p:cTn>
                              </p:par>
                            </p:childTnLst>
                          </p:cTn>
                        </p:par>
                        <p:par>
                          <p:cTn id="99" fill="hold">
                            <p:stCondLst>
                              <p:cond delay="8500"/>
                            </p:stCondLst>
                            <p:childTnLst>
                              <p:par>
                                <p:cTn id="100" presetID="22" presetClass="entr" presetSubtype="8" fill="hold" grpId="0" nodeType="afterEffect">
                                  <p:stCondLst>
                                    <p:cond delay="0"/>
                                  </p:stCondLst>
                                  <p:childTnLst>
                                    <p:set>
                                      <p:cBhvr>
                                        <p:cTn id="101" dur="1" fill="hold">
                                          <p:stCondLst>
                                            <p:cond delay="0"/>
                                          </p:stCondLst>
                                        </p:cTn>
                                        <p:tgtEl>
                                          <p:spTgt spid="71"/>
                                        </p:tgtEl>
                                        <p:attrNameLst>
                                          <p:attrName>style.visibility</p:attrName>
                                        </p:attrNameLst>
                                      </p:cBhvr>
                                      <p:to>
                                        <p:strVal val="visible"/>
                                      </p:to>
                                    </p:set>
                                    <p:animEffect transition="in" filter="wipe(left)">
                                      <p:cBhvr>
                                        <p:cTn id="10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7" grpId="0"/>
      <p:bldP spid="68" grpId="0"/>
      <p:bldP spid="69" grpId="0"/>
      <p:bldP spid="70" grpId="0"/>
      <p:bldP spid="71" grpId="0"/>
      <p:bldP spid="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2396" y="352337"/>
            <a:ext cx="1620957" cy="523220"/>
          </a:xfrm>
          <a:prstGeom prst="rect">
            <a:avLst/>
          </a:prstGeom>
          <a:ln>
            <a:prstDash val="lgDash"/>
          </a:ln>
        </p:spPr>
        <p:style>
          <a:lnRef idx="2">
            <a:schemeClr val="accent3"/>
          </a:lnRef>
          <a:fillRef idx="1">
            <a:schemeClr val="lt1"/>
          </a:fillRef>
          <a:effectRef idx="0">
            <a:schemeClr val="accent3"/>
          </a:effectRef>
          <a:fontRef idx="minor">
            <a:schemeClr val="dk1"/>
          </a:fontRef>
        </p:style>
        <p:txBody>
          <a:bodyPr wrap="none" rtlCol="0">
            <a:spAutoFit/>
          </a:bodyPr>
          <a:lstStyle/>
          <a:p>
            <a:r>
              <a:rPr lang="zh-CN" altLang="en-US" sz="2800" dirty="0" smtClean="0">
                <a:solidFill>
                  <a:srgbClr val="0070C0"/>
                </a:solidFill>
              </a:rPr>
              <a:t>课堂纪律</a:t>
            </a:r>
            <a:endParaRPr lang="zh-CN" altLang="en-US" sz="2800" dirty="0">
              <a:solidFill>
                <a:srgbClr val="0070C0"/>
              </a:solidFill>
            </a:endParaRPr>
          </a:p>
        </p:txBody>
      </p:sp>
      <p:sp>
        <p:nvSpPr>
          <p:cNvPr id="3" name="TextBox 2"/>
          <p:cNvSpPr txBox="1"/>
          <p:nvPr/>
        </p:nvSpPr>
        <p:spPr>
          <a:xfrm>
            <a:off x="1317072" y="1350628"/>
            <a:ext cx="9179116" cy="400110"/>
          </a:xfrm>
          <a:prstGeom prst="rect">
            <a:avLst/>
          </a:prstGeom>
          <a:solidFill>
            <a:schemeClr val="bg2">
              <a:lumMod val="20000"/>
              <a:lumOff val="80000"/>
            </a:schemeClr>
          </a:solidFill>
        </p:spPr>
        <p:txBody>
          <a:bodyPr wrap="none" rtlCol="0">
            <a:spAutoFit/>
          </a:bodyPr>
          <a:lstStyle/>
          <a:p>
            <a:pPr>
              <a:buFont typeface="Wingdings" panose="05000000000000000000" pitchFamily="2" charset="2"/>
              <a:buChar char="Ø"/>
            </a:pPr>
            <a:r>
              <a:rPr lang="zh-CN" altLang="en-US" sz="2000" dirty="0" smtClean="0"/>
              <a:t> 上课时不要随意走动，不能随意更换实验台位或者实验设备，不要大声喧哗。</a:t>
            </a:r>
            <a:endParaRPr lang="zh-CN" altLang="en-US" sz="2000" dirty="0"/>
          </a:p>
        </p:txBody>
      </p:sp>
      <p:sp>
        <p:nvSpPr>
          <p:cNvPr id="4" name="TextBox 3"/>
          <p:cNvSpPr txBox="1"/>
          <p:nvPr/>
        </p:nvSpPr>
        <p:spPr>
          <a:xfrm>
            <a:off x="1335248" y="2056702"/>
            <a:ext cx="7383753" cy="400110"/>
          </a:xfrm>
          <a:prstGeom prst="rect">
            <a:avLst/>
          </a:prstGeom>
          <a:solidFill>
            <a:srgbClr val="E2E6FA"/>
          </a:solidFill>
        </p:spPr>
        <p:txBody>
          <a:bodyPr wrap="none" rtlCol="0">
            <a:spAutoFit/>
          </a:bodyPr>
          <a:lstStyle/>
          <a:p>
            <a:pPr>
              <a:buFont typeface="Wingdings" panose="05000000000000000000" pitchFamily="2" charset="2"/>
              <a:buChar char="Ø"/>
            </a:pPr>
            <a:r>
              <a:rPr lang="zh-CN" altLang="en-US" sz="2000" dirty="0" smtClean="0"/>
              <a:t> 遇到问题可以和邻近同学小声讨论，或者直接举手请教老师。</a:t>
            </a:r>
            <a:endParaRPr lang="zh-CN" altLang="en-US" sz="2000" dirty="0"/>
          </a:p>
        </p:txBody>
      </p:sp>
      <p:sp>
        <p:nvSpPr>
          <p:cNvPr id="5" name="矩形 4"/>
          <p:cNvSpPr/>
          <p:nvPr/>
        </p:nvSpPr>
        <p:spPr>
          <a:xfrm>
            <a:off x="1353422" y="2770275"/>
            <a:ext cx="8805645" cy="400110"/>
          </a:xfrm>
          <a:prstGeom prst="rect">
            <a:avLst/>
          </a:prstGeom>
          <a:solidFill>
            <a:schemeClr val="accent2">
              <a:lumMod val="20000"/>
              <a:lumOff val="80000"/>
            </a:schemeClr>
          </a:solidFill>
        </p:spPr>
        <p:txBody>
          <a:bodyPr wrap="square">
            <a:spAutoFit/>
          </a:bodyPr>
          <a:lstStyle/>
          <a:p>
            <a:pPr>
              <a:buFont typeface="Wingdings" panose="05000000000000000000" pitchFamily="2" charset="2"/>
              <a:buChar char="Ø"/>
            </a:pPr>
            <a:r>
              <a:rPr lang="zh-CN" altLang="en-US" sz="2000" dirty="0" smtClean="0"/>
              <a:t> 课堂上不允许使用手机观看教学</a:t>
            </a:r>
            <a:r>
              <a:rPr lang="zh-CN" altLang="en-US" sz="2000" dirty="0" smtClean="0"/>
              <a:t>视频（否则视为没有预习）或者</a:t>
            </a:r>
            <a:r>
              <a:rPr lang="zh-CN" altLang="en-US" sz="2000" dirty="0" smtClean="0"/>
              <a:t>接打电话。</a:t>
            </a:r>
            <a:endParaRPr lang="zh-CN" altLang="en-US" sz="2000" dirty="0"/>
          </a:p>
        </p:txBody>
      </p:sp>
      <p:sp>
        <p:nvSpPr>
          <p:cNvPr id="6" name="矩形 5"/>
          <p:cNvSpPr/>
          <p:nvPr/>
        </p:nvSpPr>
        <p:spPr>
          <a:xfrm>
            <a:off x="1346433" y="4264912"/>
            <a:ext cx="9970316" cy="400110"/>
          </a:xfrm>
          <a:prstGeom prst="rect">
            <a:avLst/>
          </a:prstGeom>
          <a:solidFill>
            <a:srgbClr val="C00000"/>
          </a:solidFill>
        </p:spPr>
        <p:txBody>
          <a:bodyPr wrap="square">
            <a:spAutoFit/>
          </a:bodyPr>
          <a:lstStyle/>
          <a:p>
            <a:pPr>
              <a:buFont typeface="Wingdings" panose="05000000000000000000" pitchFamily="2" charset="2"/>
              <a:buChar char="Ø"/>
            </a:pPr>
            <a:r>
              <a:rPr lang="zh-CN" altLang="en-US" sz="2000" dirty="0" smtClean="0"/>
              <a:t> </a:t>
            </a:r>
            <a:r>
              <a:rPr lang="zh-CN" altLang="en-US" sz="2000" dirty="0" smtClean="0">
                <a:solidFill>
                  <a:schemeClr val="bg1"/>
                </a:solidFill>
              </a:rPr>
              <a:t>所有实验内容自主完成，如有抄袭或者代做，双方实验成绩均记为</a:t>
            </a:r>
            <a:r>
              <a:rPr lang="en-US" altLang="zh-CN" sz="2000" dirty="0" smtClean="0">
                <a:solidFill>
                  <a:schemeClr val="bg1"/>
                </a:solidFill>
              </a:rPr>
              <a:t>0</a:t>
            </a:r>
            <a:r>
              <a:rPr lang="zh-CN" altLang="en-US" sz="2000" dirty="0" smtClean="0">
                <a:solidFill>
                  <a:schemeClr val="bg1"/>
                </a:solidFill>
              </a:rPr>
              <a:t>分，不安排重做。</a:t>
            </a:r>
            <a:endParaRPr lang="zh-CN" altLang="en-US" sz="2000" dirty="0">
              <a:solidFill>
                <a:schemeClr val="bg1"/>
              </a:solidFill>
            </a:endParaRPr>
          </a:p>
        </p:txBody>
      </p:sp>
      <p:sp>
        <p:nvSpPr>
          <p:cNvPr id="7" name="矩形 6"/>
          <p:cNvSpPr/>
          <p:nvPr/>
        </p:nvSpPr>
        <p:spPr>
          <a:xfrm>
            <a:off x="1378222" y="3521171"/>
            <a:ext cx="6809740" cy="398780"/>
          </a:xfrm>
          <a:prstGeom prst="rect">
            <a:avLst/>
          </a:prstGeom>
          <a:solidFill>
            <a:srgbClr val="E2E6FA"/>
          </a:solidFill>
        </p:spPr>
        <p:txBody>
          <a:bodyPr wrap="none">
            <a:spAutoFit/>
          </a:bodyPr>
          <a:lstStyle/>
          <a:p>
            <a:pPr>
              <a:buFont typeface="Wingdings" panose="05000000000000000000" pitchFamily="2" charset="2"/>
              <a:buChar char="Ø"/>
            </a:pPr>
            <a:r>
              <a:rPr lang="zh-CN" altLang="en-US" sz="2000" dirty="0" smtClean="0">
                <a:solidFill>
                  <a:srgbClr val="0070C0"/>
                </a:solidFill>
                <a:latin typeface="微软雅黑" panose="020B0503020204020204" pitchFamily="34" charset="-122"/>
                <a:ea typeface="微软雅黑" panose="020B0503020204020204" pitchFamily="34" charset="-122"/>
              </a:rPr>
              <a:t> 上卫生间或接电话可暂时离开教室，不需要向老师报告。</a:t>
            </a:r>
            <a:endParaRPr lang="zh-CN" altLang="en-US" sz="2000" dirty="0"/>
          </a:p>
        </p:txBody>
      </p:sp>
    </p:spTree>
  </p:cSld>
  <p:clrMapOvr>
    <a:masterClrMapping/>
  </p:clrMapOvr>
  <p:transition spd="slow">
    <p:circl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2396" y="352337"/>
            <a:ext cx="1620957" cy="523220"/>
          </a:xfrm>
          <a:prstGeom prst="rect">
            <a:avLst/>
          </a:prstGeom>
          <a:ln>
            <a:prstDash val="lgDash"/>
          </a:ln>
        </p:spPr>
        <p:style>
          <a:lnRef idx="2">
            <a:schemeClr val="accent3"/>
          </a:lnRef>
          <a:fillRef idx="1">
            <a:schemeClr val="lt1"/>
          </a:fillRef>
          <a:effectRef idx="0">
            <a:schemeClr val="accent3"/>
          </a:effectRef>
          <a:fontRef idx="minor">
            <a:schemeClr val="dk1"/>
          </a:fontRef>
        </p:style>
        <p:txBody>
          <a:bodyPr wrap="none" rtlCol="0">
            <a:spAutoFit/>
          </a:bodyPr>
          <a:lstStyle/>
          <a:p>
            <a:r>
              <a:rPr lang="zh-CN" altLang="en-US" sz="2800" dirty="0" smtClean="0">
                <a:solidFill>
                  <a:srgbClr val="0070C0"/>
                </a:solidFill>
              </a:rPr>
              <a:t>扣分细则</a:t>
            </a:r>
            <a:endParaRPr lang="zh-CN" altLang="en-US" sz="2800" dirty="0">
              <a:solidFill>
                <a:srgbClr val="0070C0"/>
              </a:solidFill>
            </a:endParaRPr>
          </a:p>
        </p:txBody>
      </p:sp>
      <p:sp>
        <p:nvSpPr>
          <p:cNvPr id="3" name="TextBox 2"/>
          <p:cNvSpPr txBox="1"/>
          <p:nvPr/>
        </p:nvSpPr>
        <p:spPr>
          <a:xfrm>
            <a:off x="1082181" y="1115737"/>
            <a:ext cx="9873842" cy="1014730"/>
          </a:xfrm>
          <a:prstGeom prst="rect">
            <a:avLst/>
          </a:prstGeom>
          <a:solidFill>
            <a:schemeClr val="bg2">
              <a:lumMod val="20000"/>
              <a:lumOff val="80000"/>
            </a:schemeClr>
          </a:solidFill>
        </p:spPr>
        <p:txBody>
          <a:bodyPr wrap="square" rtlCol="0">
            <a:spAutoFit/>
          </a:bodyPr>
          <a:lstStyle/>
          <a:p>
            <a:pPr>
              <a:lnSpc>
                <a:spcPct val="150000"/>
              </a:lnSpc>
              <a:buFont typeface="Wingdings" panose="05000000000000000000" pitchFamily="2" charset="2"/>
              <a:buChar char="Ø"/>
            </a:pPr>
            <a:r>
              <a:rPr lang="zh-CN" altLang="en-US" sz="2000" dirty="0" smtClean="0">
                <a:latin typeface="微软雅黑" panose="020B0503020204020204" pitchFamily="34" charset="-122"/>
                <a:ea typeface="微软雅黑" panose="020B0503020204020204" pitchFamily="34" charset="-122"/>
              </a:rPr>
              <a:t>  迟到超过</a:t>
            </a:r>
            <a:r>
              <a:rPr lang="en-US" altLang="zh-CN" sz="2000" dirty="0" smtClean="0">
                <a:latin typeface="微软雅黑" panose="020B0503020204020204" pitchFamily="34" charset="-122"/>
                <a:ea typeface="微软雅黑" panose="020B0503020204020204" pitchFamily="34" charset="-122"/>
              </a:rPr>
              <a:t>5</a:t>
            </a:r>
            <a:r>
              <a:rPr lang="zh-CN" altLang="en-US" sz="2000" dirty="0" smtClean="0">
                <a:latin typeface="微软雅黑" panose="020B0503020204020204" pitchFamily="34" charset="-122"/>
                <a:ea typeface="微软雅黑" panose="020B0503020204020204" pitchFamily="34" charset="-122"/>
              </a:rPr>
              <a:t>分钟的同学，将按迟到时间扣</a:t>
            </a:r>
            <a:r>
              <a:rPr lang="en-US" altLang="zh-CN" sz="2000" dirty="0" smtClean="0">
                <a:latin typeface="微软雅黑" panose="020B0503020204020204" pitchFamily="34" charset="-122"/>
                <a:ea typeface="微软雅黑" panose="020B0503020204020204" pitchFamily="34" charset="-122"/>
              </a:rPr>
              <a:t>2~5</a:t>
            </a:r>
            <a:r>
              <a:rPr lang="zh-CN" altLang="en-US" sz="2000" dirty="0" smtClean="0">
                <a:latin typeface="微软雅黑" panose="020B0503020204020204" pitchFamily="34" charset="-122"/>
                <a:ea typeface="微软雅黑" panose="020B0503020204020204" pitchFamily="34" charset="-122"/>
              </a:rPr>
              <a:t>分，迟到</a:t>
            </a:r>
            <a:r>
              <a:rPr lang="en-US" altLang="zh-CN" sz="2000" dirty="0" smtClean="0">
                <a:latin typeface="微软雅黑" panose="020B0503020204020204" pitchFamily="34" charset="-122"/>
                <a:ea typeface="微软雅黑" panose="020B0503020204020204" pitchFamily="34" charset="-122"/>
              </a:rPr>
              <a:t>20</a:t>
            </a:r>
            <a:r>
              <a:rPr lang="zh-CN" altLang="en-US" sz="2000" dirty="0" smtClean="0">
                <a:latin typeface="微软雅黑" panose="020B0503020204020204" pitchFamily="34" charset="-122"/>
                <a:ea typeface="微软雅黑" panose="020B0503020204020204" pitchFamily="34" charset="-122"/>
              </a:rPr>
              <a:t>分以上不允许进入教室做实验，按旷课处理</a:t>
            </a:r>
            <a:r>
              <a:rPr lang="zh-CN" altLang="en-US" sz="2000" dirty="0" smtClean="0"/>
              <a:t>。</a:t>
            </a:r>
            <a:endParaRPr lang="zh-CN" altLang="en-US" sz="2000" dirty="0"/>
          </a:p>
        </p:txBody>
      </p:sp>
      <p:sp>
        <p:nvSpPr>
          <p:cNvPr id="4" name="TextBox 3"/>
          <p:cNvSpPr txBox="1"/>
          <p:nvPr/>
        </p:nvSpPr>
        <p:spPr>
          <a:xfrm>
            <a:off x="1108744" y="2223684"/>
            <a:ext cx="9813721" cy="1106805"/>
          </a:xfrm>
          <a:prstGeom prst="rect">
            <a:avLst/>
          </a:prstGeom>
          <a:solidFill>
            <a:srgbClr val="E2E6FA"/>
          </a:solidFill>
        </p:spPr>
        <p:txBody>
          <a:bodyPr wrap="square" rtlCol="0">
            <a:spAutoFit/>
          </a:bodyPr>
          <a:lstStyle/>
          <a:p>
            <a:pPr>
              <a:lnSpc>
                <a:spcPct val="110000"/>
              </a:lnSpc>
              <a:spcBef>
                <a:spcPts val="20"/>
              </a:spcBef>
              <a:spcAft>
                <a:spcPts val="0"/>
              </a:spcAft>
              <a:buFont typeface="Wingdings" panose="05000000000000000000" pitchFamily="2" charset="2"/>
              <a:buChar char="Ø"/>
            </a:pPr>
            <a:r>
              <a:rPr lang="zh-CN" altLang="en-US" sz="2000" dirty="0" smtClean="0">
                <a:solidFill>
                  <a:srgbClr val="FF0000"/>
                </a:solidFill>
                <a:latin typeface="微软雅黑" panose="020B0503020204020204" pitchFamily="34" charset="-122"/>
                <a:ea typeface="微软雅黑" panose="020B0503020204020204" pitchFamily="34" charset="-122"/>
              </a:rPr>
              <a:t>  旷课</a:t>
            </a:r>
            <a:r>
              <a:rPr lang="zh-CN" altLang="en-US" sz="2000" dirty="0" smtClean="0">
                <a:latin typeface="微软雅黑" panose="020B0503020204020204" pitchFamily="34" charset="-122"/>
                <a:ea typeface="微软雅黑" panose="020B0503020204020204" pitchFamily="34" charset="-122"/>
              </a:rPr>
              <a:t>处理：</a:t>
            </a:r>
            <a:r>
              <a:rPr sz="2000" dirty="0" smtClean="0">
                <a:latin typeface="微软雅黑" panose="020B0503020204020204" pitchFamily="34" charset="-122"/>
                <a:ea typeface="微软雅黑" panose="020B0503020204020204" pitchFamily="34" charset="-122"/>
              </a:rPr>
              <a:t>旷课同学在该实验项目开课周期内，按照上课时间自行到教室，若实验室有空余台位，登记后可以安排补做，本次实验的成绩扣10分。</a:t>
            </a:r>
            <a:r>
              <a:rPr lang="zh-CN" altLang="en-US" sz="2000" dirty="0" smtClean="0">
                <a:latin typeface="微软雅黑" panose="020B0503020204020204" pitchFamily="34" charset="-122"/>
                <a:ea typeface="微软雅黑" panose="020B0503020204020204" pitchFamily="34" charset="-122"/>
              </a:rPr>
              <a:t>如无空余台位，将不安排补做，该实验项目成绩记为</a:t>
            </a:r>
            <a:r>
              <a:rPr lang="en-US" altLang="zh-CN" sz="2000" dirty="0" smtClean="0">
                <a:solidFill>
                  <a:srgbClr val="FF0000"/>
                </a:solidFill>
                <a:latin typeface="微软雅黑" panose="020B0503020204020204" pitchFamily="34" charset="-122"/>
                <a:ea typeface="微软雅黑" panose="020B0503020204020204" pitchFamily="34" charset="-122"/>
              </a:rPr>
              <a:t>0</a:t>
            </a:r>
            <a:r>
              <a:rPr lang="zh-CN" altLang="en-US" sz="2000" dirty="0" smtClean="0">
                <a:solidFill>
                  <a:srgbClr val="FF0000"/>
                </a:solidFill>
                <a:latin typeface="微软雅黑" panose="020B0503020204020204" pitchFamily="34" charset="-122"/>
                <a:ea typeface="微软雅黑" panose="020B0503020204020204" pitchFamily="34" charset="-122"/>
              </a:rPr>
              <a:t>分。</a:t>
            </a:r>
            <a:endParaRPr lang="zh-CN" altLang="en-US" sz="2000" dirty="0" smtClean="0">
              <a:latin typeface="微软雅黑" panose="020B0503020204020204" pitchFamily="34" charset="-122"/>
              <a:ea typeface="微软雅黑" panose="020B0503020204020204" pitchFamily="34" charset="-122"/>
            </a:endParaRPr>
          </a:p>
        </p:txBody>
      </p:sp>
      <p:sp>
        <p:nvSpPr>
          <p:cNvPr id="5" name="矩形 4"/>
          <p:cNvSpPr/>
          <p:nvPr/>
        </p:nvSpPr>
        <p:spPr>
          <a:xfrm>
            <a:off x="1108738" y="3430832"/>
            <a:ext cx="9862658" cy="706755"/>
          </a:xfrm>
          <a:prstGeom prst="rect">
            <a:avLst/>
          </a:prstGeom>
          <a:solidFill>
            <a:schemeClr val="accent2">
              <a:lumMod val="20000"/>
              <a:lumOff val="80000"/>
            </a:schemeClr>
          </a:solidFill>
        </p:spPr>
        <p:txBody>
          <a:bodyPr wrap="square">
            <a:spAutoFit/>
          </a:bodyPr>
          <a:lstStyle/>
          <a:p>
            <a:pPr>
              <a:buFont typeface="Wingdings" panose="05000000000000000000" pitchFamily="2" charset="2"/>
              <a:buChar char="Ø"/>
            </a:pPr>
            <a:r>
              <a:rPr lang="zh-CN" altLang="en-US" sz="2000" dirty="0" smtClean="0">
                <a:latin typeface="微软雅黑" panose="020B0503020204020204" pitchFamily="34" charset="-122"/>
                <a:ea typeface="微软雅黑" panose="020B0503020204020204" pitchFamily="34" charset="-122"/>
              </a:rPr>
              <a:t>  每次实验，老师会提问抽查预习情况。预习不到位扣</a:t>
            </a:r>
            <a:r>
              <a:rPr lang="en-US" altLang="zh-CN" sz="2000" dirty="0" smtClean="0">
                <a:latin typeface="微软雅黑" panose="020B0503020204020204" pitchFamily="34" charset="-122"/>
                <a:ea typeface="微软雅黑" panose="020B0503020204020204" pitchFamily="34" charset="-122"/>
              </a:rPr>
              <a:t>2~5</a:t>
            </a:r>
            <a:r>
              <a:rPr lang="zh-CN" altLang="en-US" sz="2000" dirty="0" smtClean="0">
                <a:latin typeface="微软雅黑" panose="020B0503020204020204" pitchFamily="34" charset="-122"/>
                <a:ea typeface="微软雅黑" panose="020B0503020204020204" pitchFamily="34" charset="-122"/>
              </a:rPr>
              <a:t>分，未预习则取消实验，</a:t>
            </a:r>
            <a:r>
              <a:rPr lang="zh-CN" altLang="en-US" sz="2000" dirty="0" smtClean="0">
                <a:latin typeface="微软雅黑" panose="020B0503020204020204" pitchFamily="34" charset="-122"/>
                <a:ea typeface="微软雅黑" panose="020B0503020204020204" pitchFamily="34" charset="-122"/>
                <a:sym typeface="+mn-ea"/>
              </a:rPr>
              <a:t>按旷课处理</a:t>
            </a:r>
            <a:r>
              <a:rPr lang="zh-CN" altLang="en-US" sz="2000" dirty="0" smtClean="0">
                <a:solidFill>
                  <a:schemeClr val="tx1"/>
                </a:solidFill>
                <a:latin typeface="微软雅黑" panose="020B0503020204020204" pitchFamily="34" charset="-122"/>
                <a:ea typeface="微软雅黑" panose="020B0503020204020204" pitchFamily="34" charset="-122"/>
              </a:rPr>
              <a:t>。</a:t>
            </a:r>
            <a:endParaRPr lang="zh-CN" altLang="en-US" sz="2000" dirty="0" smtClean="0">
              <a:solidFill>
                <a:schemeClr val="tx1"/>
              </a:solidFill>
              <a:latin typeface="微软雅黑" panose="020B0503020204020204" pitchFamily="34" charset="-122"/>
              <a:ea typeface="微软雅黑" panose="020B0503020204020204" pitchFamily="34" charset="-122"/>
            </a:endParaRPr>
          </a:p>
        </p:txBody>
      </p:sp>
      <p:sp>
        <p:nvSpPr>
          <p:cNvPr id="9" name="矩形 8"/>
          <p:cNvSpPr/>
          <p:nvPr/>
        </p:nvSpPr>
        <p:spPr>
          <a:xfrm>
            <a:off x="1118220" y="4306066"/>
            <a:ext cx="6195695" cy="368300"/>
          </a:xfrm>
          <a:prstGeom prst="rect">
            <a:avLst/>
          </a:prstGeom>
          <a:solidFill>
            <a:schemeClr val="accent1">
              <a:lumMod val="40000"/>
              <a:lumOff val="60000"/>
            </a:schemeClr>
          </a:solidFill>
        </p:spPr>
        <p:txBody>
          <a:bodyPr wrap="none">
            <a:spAutoFit/>
          </a:bodyPr>
          <a:lstStyle/>
          <a:p>
            <a:pPr>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  延迟交报告，扣</a:t>
            </a:r>
            <a:r>
              <a:rPr lang="en-US" altLang="zh-CN" dirty="0" smtClean="0">
                <a:latin typeface="微软雅黑" panose="020B0503020204020204" pitchFamily="34" charset="-122"/>
                <a:ea typeface="微软雅黑" panose="020B0503020204020204" pitchFamily="34" charset="-122"/>
              </a:rPr>
              <a:t>2</a:t>
            </a:r>
            <a:r>
              <a:rPr lang="en-US" altLang="zh-CN" dirty="0" smtClean="0">
                <a:latin typeface="微软雅黑" panose="020B0503020204020204" pitchFamily="34" charset="-122"/>
                <a:ea typeface="微软雅黑" panose="020B0503020204020204" pitchFamily="34" charset="-122"/>
              </a:rPr>
              <a:t>~5</a:t>
            </a:r>
            <a:r>
              <a:rPr lang="zh-CN" altLang="en-US" dirty="0" smtClean="0">
                <a:latin typeface="微软雅黑" panose="020B0503020204020204" pitchFamily="34" charset="-122"/>
                <a:ea typeface="微软雅黑" panose="020B0503020204020204" pitchFamily="34" charset="-122"/>
              </a:rPr>
              <a:t>分，请大家务必抓紧时间完成报告。</a:t>
            </a:r>
            <a:endParaRPr lang="zh-CN" altLang="en-US" dirty="0"/>
          </a:p>
        </p:txBody>
      </p:sp>
      <p:sp>
        <p:nvSpPr>
          <p:cNvPr id="10" name="矩形 9"/>
          <p:cNvSpPr/>
          <p:nvPr/>
        </p:nvSpPr>
        <p:spPr>
          <a:xfrm>
            <a:off x="1121161" y="4918341"/>
            <a:ext cx="5487400" cy="424732"/>
          </a:xfrm>
          <a:prstGeom prst="rect">
            <a:avLst/>
          </a:prstGeom>
          <a:solidFill>
            <a:schemeClr val="accent4">
              <a:lumMod val="40000"/>
              <a:lumOff val="60000"/>
            </a:schemeClr>
          </a:solidFill>
        </p:spPr>
        <p:txBody>
          <a:bodyPr wrap="none">
            <a:spAutoFit/>
          </a:bodyPr>
          <a:lstStyle/>
          <a:p>
            <a:pPr>
              <a:lnSpc>
                <a:spcPct val="120000"/>
              </a:lnSpc>
              <a:spcBef>
                <a:spcPts val="20"/>
              </a:spcBef>
              <a:spcAft>
                <a:spcPts val="0"/>
              </a:spcAft>
              <a:buFont typeface="Wingdings" panose="05000000000000000000" pitchFamily="2" charset="2"/>
              <a:buChar char="Ø"/>
            </a:pPr>
            <a:r>
              <a:rPr lang="zh-CN" altLang="en-US" dirty="0" smtClean="0">
                <a:latin typeface="微软雅黑" panose="020B0503020204020204" pitchFamily="34" charset="-122"/>
                <a:ea typeface="微软雅黑" panose="020B0503020204020204" pitchFamily="34" charset="-122"/>
              </a:rPr>
              <a:t>  实验完毕离开教室，如未清理实验台面则扣</a:t>
            </a:r>
            <a:r>
              <a:rPr lang="en-US" altLang="zh-CN" dirty="0" smtClean="0">
                <a:latin typeface="微软雅黑" panose="020B0503020204020204" pitchFamily="34" charset="-122"/>
                <a:ea typeface="微软雅黑" panose="020B0503020204020204" pitchFamily="34" charset="-122"/>
              </a:rPr>
              <a:t>5</a:t>
            </a:r>
            <a:r>
              <a:rPr lang="zh-CN" altLang="en-US" dirty="0" smtClean="0">
                <a:latin typeface="微软雅黑" panose="020B0503020204020204" pitchFamily="34" charset="-122"/>
                <a:ea typeface="微软雅黑" panose="020B0503020204020204" pitchFamily="34" charset="-122"/>
              </a:rPr>
              <a:t>分。</a:t>
            </a:r>
            <a:endParaRPr lang="zh-CN" altLang="en-US" dirty="0" smtClean="0">
              <a:latin typeface="微软雅黑" panose="020B0503020204020204" pitchFamily="34" charset="-122"/>
              <a:ea typeface="微软雅黑" panose="020B0503020204020204" pitchFamily="34" charset="-122"/>
            </a:endParaRPr>
          </a:p>
        </p:txBody>
      </p:sp>
      <p:sp>
        <p:nvSpPr>
          <p:cNvPr id="11" name="矩形 10"/>
          <p:cNvSpPr/>
          <p:nvPr/>
        </p:nvSpPr>
        <p:spPr>
          <a:xfrm>
            <a:off x="1136709" y="5826943"/>
            <a:ext cx="9970316" cy="400110"/>
          </a:xfrm>
          <a:prstGeom prst="rect">
            <a:avLst/>
          </a:prstGeom>
          <a:solidFill>
            <a:srgbClr val="C00000"/>
          </a:solidFill>
        </p:spPr>
        <p:txBody>
          <a:bodyPr wrap="square">
            <a:spAutoFit/>
          </a:bodyPr>
          <a:lstStyle/>
          <a:p>
            <a:pPr>
              <a:buFont typeface="Wingdings" panose="05000000000000000000" pitchFamily="2" charset="2"/>
              <a:buChar char="Ø"/>
            </a:pPr>
            <a:r>
              <a:rPr lang="zh-CN" altLang="en-US" sz="2000" dirty="0" smtClean="0"/>
              <a:t> </a:t>
            </a:r>
            <a:r>
              <a:rPr lang="zh-CN" altLang="en-US" sz="2000" dirty="0" smtClean="0">
                <a:solidFill>
                  <a:schemeClr val="bg1"/>
                </a:solidFill>
              </a:rPr>
              <a:t>所有实验内容自主完成，如有抄袭或者代做，双方实验成绩均记为</a:t>
            </a:r>
            <a:r>
              <a:rPr lang="en-US" altLang="zh-CN" sz="2000" dirty="0" smtClean="0">
                <a:solidFill>
                  <a:schemeClr val="bg1"/>
                </a:solidFill>
              </a:rPr>
              <a:t>0</a:t>
            </a:r>
            <a:r>
              <a:rPr lang="zh-CN" altLang="en-US" sz="2000" dirty="0" smtClean="0">
                <a:solidFill>
                  <a:schemeClr val="bg1"/>
                </a:solidFill>
              </a:rPr>
              <a:t>分，不安排重做。</a:t>
            </a:r>
            <a:endParaRPr lang="zh-CN" altLang="en-US" sz="2000" dirty="0">
              <a:solidFill>
                <a:schemeClr val="bg1"/>
              </a:solidFill>
            </a:endParaRPr>
          </a:p>
        </p:txBody>
      </p:sp>
      <p:sp>
        <p:nvSpPr>
          <p:cNvPr id="12" name="TextBox 11"/>
          <p:cNvSpPr txBox="1"/>
          <p:nvPr/>
        </p:nvSpPr>
        <p:spPr>
          <a:xfrm>
            <a:off x="159390" y="5437743"/>
            <a:ext cx="1107996" cy="369332"/>
          </a:xfrm>
          <a:prstGeom prst="rect">
            <a:avLst/>
          </a:prstGeom>
          <a:noFill/>
        </p:spPr>
        <p:txBody>
          <a:bodyPr wrap="none" rtlCol="0">
            <a:spAutoFit/>
          </a:bodyPr>
          <a:lstStyle/>
          <a:p>
            <a:r>
              <a:rPr lang="zh-CN" altLang="en-US" dirty="0" smtClean="0">
                <a:solidFill>
                  <a:srgbClr val="FF0000"/>
                </a:solidFill>
              </a:rPr>
              <a:t>再次强调</a:t>
            </a:r>
            <a:endParaRPr lang="zh-CN" altLang="en-US" dirty="0">
              <a:solidFill>
                <a:srgbClr val="FF0000"/>
              </a:solidFill>
            </a:endParaRPr>
          </a:p>
        </p:txBody>
      </p:sp>
      <p:sp>
        <p:nvSpPr>
          <p:cNvPr id="13" name="直角上箭头 12"/>
          <p:cNvSpPr/>
          <p:nvPr/>
        </p:nvSpPr>
        <p:spPr>
          <a:xfrm rot="5400000">
            <a:off x="675313" y="5769111"/>
            <a:ext cx="428553" cy="385181"/>
          </a:xfrm>
          <a:prstGeom prst="bentUp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ircl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1904" y="1570207"/>
            <a:ext cx="3124952" cy="1138769"/>
          </a:xfrm>
          <a:prstGeom prst="rect">
            <a:avLst/>
          </a:prstGeom>
        </p:spPr>
        <p:txBody>
          <a:bodyPr wrap="none" lIns="121917" tIns="60958" rIns="121917" bIns="60958">
            <a:spAutoFit/>
          </a:bodyPr>
          <a:lstStyle/>
          <a:p>
            <a:r>
              <a:rPr lang="en-US" altLang="zh-CN" sz="6600">
                <a:solidFill>
                  <a:schemeClr val="tx2"/>
                </a:solidFill>
                <a:latin typeface="Impact" panose="020B0806030902050204" pitchFamily="34" charset="0"/>
              </a:rPr>
              <a:t>PART  03</a:t>
            </a:r>
            <a:endParaRPr lang="en-US" altLang="zh-CN" sz="6600" dirty="0">
              <a:solidFill>
                <a:schemeClr val="tx2"/>
              </a:solidFill>
              <a:latin typeface="Impact" panose="020B0806030902050204" pitchFamily="34" charset="0"/>
            </a:endParaRPr>
          </a:p>
        </p:txBody>
      </p:sp>
      <p:sp>
        <p:nvSpPr>
          <p:cNvPr id="3" name="TextBox 3"/>
          <p:cNvSpPr txBox="1"/>
          <p:nvPr/>
        </p:nvSpPr>
        <p:spPr>
          <a:xfrm>
            <a:off x="681904" y="2589023"/>
            <a:ext cx="5786193" cy="861770"/>
          </a:xfrm>
          <a:prstGeom prst="rect">
            <a:avLst/>
          </a:prstGeom>
          <a:noFill/>
        </p:spPr>
        <p:txBody>
          <a:bodyPr wrap="none" lIns="121917" tIns="60958" rIns="121917" bIns="60958" rtlCol="0">
            <a:spAutoFit/>
          </a:bodyPr>
          <a:lstStyle/>
          <a:p>
            <a:r>
              <a:rPr lang="zh-CN" altLang="en-US" sz="4800" b="1" dirty="0" smtClean="0">
                <a:solidFill>
                  <a:schemeClr val="tx2">
                    <a:lumMod val="75000"/>
                  </a:schemeClr>
                </a:solidFill>
                <a:latin typeface="+mn-ea"/>
              </a:rPr>
              <a:t>关于实验网站的说明</a:t>
            </a:r>
            <a:endParaRPr lang="zh-CN" altLang="en-US" sz="4800" b="1" dirty="0">
              <a:solidFill>
                <a:schemeClr val="tx2">
                  <a:lumMod val="75000"/>
                </a:schemeClr>
              </a:solidFill>
              <a:latin typeface="+mn-ea"/>
            </a:endParaRPr>
          </a:p>
        </p:txBody>
      </p:sp>
      <p:cxnSp>
        <p:nvCxnSpPr>
          <p:cNvPr id="5" name="直接连接符 4"/>
          <p:cNvCxnSpPr/>
          <p:nvPr/>
        </p:nvCxnSpPr>
        <p:spPr>
          <a:xfrm>
            <a:off x="681904" y="3459176"/>
            <a:ext cx="472022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073" name="AutoShape 1" descr="C:\Users\s\AppData\Roaming\Tencent\Users\470874925\QQ\WinTemp\RichOle\LZ1F%81_L918QQ42()[B.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9400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85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135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3673" y="3078759"/>
            <a:ext cx="1800493" cy="369332"/>
          </a:xfrm>
          <a:prstGeom prst="rect">
            <a:avLst/>
          </a:prstGeom>
          <a:solidFill>
            <a:schemeClr val="accent5">
              <a:lumMod val="20000"/>
              <a:lumOff val="80000"/>
            </a:schemeClr>
          </a:solidFill>
          <a:ln w="19050">
            <a:solidFill>
              <a:srgbClr val="7030A0"/>
            </a:solidFill>
            <a:prstDash val="dash"/>
          </a:ln>
        </p:spPr>
        <p:txBody>
          <a:bodyPr wrap="none" rtlCol="0">
            <a:spAutoFit/>
          </a:bodyPr>
          <a:lstStyle/>
          <a:p>
            <a:r>
              <a:rPr lang="zh-CN" altLang="en-US" dirty="0" smtClean="0"/>
              <a:t>主要包含三部分</a:t>
            </a:r>
            <a:endParaRPr lang="zh-CN" altLang="en-US" dirty="0"/>
          </a:p>
        </p:txBody>
      </p:sp>
      <p:sp>
        <p:nvSpPr>
          <p:cNvPr id="4" name="矩形 3"/>
          <p:cNvSpPr/>
          <p:nvPr/>
        </p:nvSpPr>
        <p:spPr>
          <a:xfrm>
            <a:off x="2916249" y="1642037"/>
            <a:ext cx="1107996" cy="369332"/>
          </a:xfrm>
          <a:prstGeom prst="rect">
            <a:avLst/>
          </a:prstGeom>
        </p:spPr>
        <p:txBody>
          <a:bodyPr wrap="none">
            <a:spAutoFit/>
          </a:bodyPr>
          <a:lstStyle/>
          <a:p>
            <a:r>
              <a:rPr lang="zh-CN" altLang="en-US" dirty="0" smtClean="0"/>
              <a:t>通知通告</a:t>
            </a:r>
            <a:endParaRPr lang="zh-CN" altLang="en-US" dirty="0"/>
          </a:p>
        </p:txBody>
      </p:sp>
      <p:sp>
        <p:nvSpPr>
          <p:cNvPr id="5" name="矩形 4"/>
          <p:cNvSpPr/>
          <p:nvPr/>
        </p:nvSpPr>
        <p:spPr>
          <a:xfrm>
            <a:off x="2882692" y="3127664"/>
            <a:ext cx="1107996" cy="369332"/>
          </a:xfrm>
          <a:prstGeom prst="rect">
            <a:avLst/>
          </a:prstGeom>
        </p:spPr>
        <p:txBody>
          <a:bodyPr wrap="none">
            <a:spAutoFit/>
          </a:bodyPr>
          <a:lstStyle/>
          <a:p>
            <a:r>
              <a:rPr lang="zh-CN" altLang="en-US" dirty="0" smtClean="0"/>
              <a:t>实验资源</a:t>
            </a:r>
            <a:endParaRPr lang="zh-CN" altLang="en-US" dirty="0"/>
          </a:p>
        </p:txBody>
      </p:sp>
      <p:sp>
        <p:nvSpPr>
          <p:cNvPr id="6" name="TextBox 5"/>
          <p:cNvSpPr txBox="1"/>
          <p:nvPr/>
        </p:nvSpPr>
        <p:spPr>
          <a:xfrm>
            <a:off x="2910980" y="4555222"/>
            <a:ext cx="1107996" cy="369332"/>
          </a:xfrm>
          <a:prstGeom prst="rect">
            <a:avLst/>
          </a:prstGeom>
          <a:noFill/>
        </p:spPr>
        <p:txBody>
          <a:bodyPr wrap="none" rtlCol="0">
            <a:spAutoFit/>
          </a:bodyPr>
          <a:lstStyle/>
          <a:p>
            <a:r>
              <a:rPr lang="zh-CN" altLang="en-US" dirty="0" smtClean="0"/>
              <a:t>登陆系统</a:t>
            </a:r>
            <a:endParaRPr lang="zh-CN" altLang="en-US" dirty="0"/>
          </a:p>
        </p:txBody>
      </p:sp>
      <p:sp>
        <p:nvSpPr>
          <p:cNvPr id="7" name="左大括号 6"/>
          <p:cNvSpPr/>
          <p:nvPr/>
        </p:nvSpPr>
        <p:spPr>
          <a:xfrm>
            <a:off x="2441195" y="1812021"/>
            <a:ext cx="562064" cy="2902591"/>
          </a:xfrm>
          <a:prstGeom prst="leftBrac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25" name="Picture 1" descr="C:\Users\s\AppData\Roaming\Tencent\Users\470874925\QQ\WinTemp\RichOle\8Q$EH094E(]9R}[L8(3{DDM.png"/>
          <p:cNvPicPr>
            <a:picLocks noChangeAspect="1" noChangeArrowheads="1"/>
          </p:cNvPicPr>
          <p:nvPr/>
        </p:nvPicPr>
        <p:blipFill>
          <a:blip r:embed="rId1"/>
          <a:srcRect/>
          <a:stretch>
            <a:fillRect/>
          </a:stretch>
        </p:blipFill>
        <p:spPr bwMode="auto">
          <a:xfrm>
            <a:off x="3980243" y="910140"/>
            <a:ext cx="2991008" cy="1623261"/>
          </a:xfrm>
          <a:prstGeom prst="rect">
            <a:avLst/>
          </a:prstGeom>
          <a:noFill/>
          <a:ln>
            <a:solidFill>
              <a:srgbClr val="E5AD54"/>
            </a:solidFill>
          </a:ln>
        </p:spPr>
      </p:pic>
      <p:grpSp>
        <p:nvGrpSpPr>
          <p:cNvPr id="18" name="组合 17"/>
          <p:cNvGrpSpPr/>
          <p:nvPr/>
        </p:nvGrpSpPr>
        <p:grpSpPr>
          <a:xfrm>
            <a:off x="7248088" y="897622"/>
            <a:ext cx="1862356" cy="1191237"/>
            <a:chOff x="8095376" y="838899"/>
            <a:chExt cx="1862356" cy="1191237"/>
          </a:xfrm>
        </p:grpSpPr>
        <p:sp>
          <p:nvSpPr>
            <p:cNvPr id="9" name="圆角矩形标注 8"/>
            <p:cNvSpPr/>
            <p:nvPr/>
          </p:nvSpPr>
          <p:spPr>
            <a:xfrm>
              <a:off x="8095376" y="838899"/>
              <a:ext cx="1862356" cy="1191237"/>
            </a:xfrm>
            <a:prstGeom prst="wedgeRoundRectCallout">
              <a:avLst>
                <a:gd name="adj1" fmla="val -64673"/>
                <a:gd name="adj2" fmla="val 32811"/>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9"/>
            <p:cNvSpPr txBox="1"/>
            <p:nvPr/>
          </p:nvSpPr>
          <p:spPr>
            <a:xfrm>
              <a:off x="8160703" y="925733"/>
              <a:ext cx="1787630" cy="1077218"/>
            </a:xfrm>
            <a:prstGeom prst="rect">
              <a:avLst/>
            </a:prstGeom>
            <a:noFill/>
          </p:spPr>
          <p:txBody>
            <a:bodyPr wrap="square" rtlCol="0">
              <a:spAutoFit/>
            </a:bodyPr>
            <a:lstStyle/>
            <a:p>
              <a:r>
                <a:rPr lang="zh-CN" altLang="en-US" sz="1600" dirty="0" smtClean="0">
                  <a:solidFill>
                    <a:schemeClr val="bg1"/>
                  </a:solidFill>
                </a:rPr>
                <a:t>关于上课的相关通知都会在这里发布，请大家随时关注</a:t>
              </a:r>
              <a:endParaRPr lang="zh-CN" altLang="en-US" sz="1600" dirty="0">
                <a:solidFill>
                  <a:schemeClr val="bg1"/>
                </a:solidFill>
              </a:endParaRPr>
            </a:p>
          </p:txBody>
        </p:sp>
      </p:grpSp>
      <p:sp>
        <p:nvSpPr>
          <p:cNvPr id="1026" name="AutoShape 2" descr="C:\Users\s\AppData\Roaming\Tencent\Users\470874925\QQ\WinTemp\RichOle\[([A33$H29VPN8LDLVULG.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7" name="AutoShape 3" descr="C:\Users\s\AppData\Roaming\Tencent\Users\470874925\QQ\WinTemp\RichOle\[([A33$H29VPN8LDLVULG.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8" name="AutoShape 4" descr="C:\Users\s\AppData\Roaming\Tencent\Users\470874925\QQ\WinTemp\RichOle\[([A33$H29VPN8LDLVULG.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9" name="AutoShape 5" descr="C:\Users\s\AppData\Roaming\Tencent\Users\470874925\QQ\WinTemp\RichOle\[([A33$H29VPN8LDLVULG.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30" name="AutoShape 6" descr="C:\Users\s\AppData\Roaming\Tencent\Users\470874925\QQ\WinTemp\RichOle\LZ1F%81_L918QQ42()[B.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31" name="AutoShape 7" descr="C:\Users\s\AppData\Roaming\Tencent\Users\470874925\QQ\WinTemp\RichOle\LZ1F%81_L918QQ42()[B.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pic>
        <p:nvPicPr>
          <p:cNvPr id="17" name="图片 16" descr="``I`S8GT(0ST94QX~`}[@UK"/>
          <p:cNvPicPr>
            <a:picLocks noChangeAspect="1"/>
          </p:cNvPicPr>
          <p:nvPr/>
        </p:nvPicPr>
        <p:blipFill>
          <a:blip r:embed="rId2"/>
          <a:stretch>
            <a:fillRect/>
          </a:stretch>
        </p:blipFill>
        <p:spPr>
          <a:xfrm>
            <a:off x="3955804" y="2613933"/>
            <a:ext cx="4485275" cy="156378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组合 18"/>
          <p:cNvGrpSpPr/>
          <p:nvPr/>
        </p:nvGrpSpPr>
        <p:grpSpPr>
          <a:xfrm>
            <a:off x="8742726" y="2576820"/>
            <a:ext cx="1701568" cy="971724"/>
            <a:chOff x="8095376" y="838899"/>
            <a:chExt cx="1862356" cy="1191237"/>
          </a:xfrm>
        </p:grpSpPr>
        <p:sp>
          <p:nvSpPr>
            <p:cNvPr id="20" name="圆角矩形标注 19"/>
            <p:cNvSpPr/>
            <p:nvPr/>
          </p:nvSpPr>
          <p:spPr>
            <a:xfrm>
              <a:off x="8095376" y="838899"/>
              <a:ext cx="1862356" cy="1191237"/>
            </a:xfrm>
            <a:prstGeom prst="wedgeRoundRectCallout">
              <a:avLst>
                <a:gd name="adj1" fmla="val -64673"/>
                <a:gd name="adj2" fmla="val 32811"/>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TextBox 20"/>
            <p:cNvSpPr txBox="1"/>
            <p:nvPr/>
          </p:nvSpPr>
          <p:spPr>
            <a:xfrm>
              <a:off x="8169092" y="1143847"/>
              <a:ext cx="1787630" cy="584775"/>
            </a:xfrm>
            <a:prstGeom prst="rect">
              <a:avLst/>
            </a:prstGeom>
            <a:noFill/>
          </p:spPr>
          <p:txBody>
            <a:bodyPr wrap="square" rtlCol="0">
              <a:spAutoFit/>
            </a:bodyPr>
            <a:lstStyle/>
            <a:p>
              <a:r>
                <a:rPr lang="zh-CN" altLang="en-US" sz="1600" dirty="0" smtClean="0">
                  <a:solidFill>
                    <a:schemeClr val="bg1"/>
                  </a:solidFill>
                </a:rPr>
                <a:t>和实验相关的文档以及视频资源</a:t>
              </a:r>
              <a:endParaRPr lang="zh-CN" altLang="en-US" sz="1600" dirty="0">
                <a:solidFill>
                  <a:schemeClr val="bg1"/>
                </a:solidFill>
              </a:endParaRPr>
            </a:p>
          </p:txBody>
        </p:sp>
      </p:grpSp>
      <p:pic>
        <p:nvPicPr>
          <p:cNvPr id="1032" name="Picture 8" descr="C:\Users\s\AppData\Roaming\Tencent\Users\470874925\QQ\WinTemp\RichOle\PCIAS}{OV9S3N6_69L[T38S.png"/>
          <p:cNvPicPr>
            <a:picLocks noChangeAspect="1" noChangeArrowheads="1"/>
          </p:cNvPicPr>
          <p:nvPr/>
        </p:nvPicPr>
        <p:blipFill>
          <a:blip r:embed="rId3"/>
          <a:srcRect/>
          <a:stretch>
            <a:fillRect/>
          </a:stretch>
        </p:blipFill>
        <p:spPr bwMode="auto">
          <a:xfrm>
            <a:off x="4269998" y="4379053"/>
            <a:ext cx="2441196" cy="1905147"/>
          </a:xfrm>
          <a:prstGeom prst="rect">
            <a:avLst/>
          </a:prstGeom>
          <a:noFill/>
          <a:ln>
            <a:solidFill>
              <a:srgbClr val="92D050"/>
            </a:solidFill>
          </a:ln>
        </p:spPr>
      </p:pic>
      <p:grpSp>
        <p:nvGrpSpPr>
          <p:cNvPr id="23" name="组合 22"/>
          <p:cNvGrpSpPr/>
          <p:nvPr/>
        </p:nvGrpSpPr>
        <p:grpSpPr>
          <a:xfrm>
            <a:off x="6974047" y="4818078"/>
            <a:ext cx="1859559" cy="1196828"/>
            <a:chOff x="8112179" y="933651"/>
            <a:chExt cx="1862356" cy="1228916"/>
          </a:xfrm>
        </p:grpSpPr>
        <p:sp>
          <p:nvSpPr>
            <p:cNvPr id="24" name="圆角矩形标注 23"/>
            <p:cNvSpPr/>
            <p:nvPr/>
          </p:nvSpPr>
          <p:spPr>
            <a:xfrm>
              <a:off x="8112179" y="933651"/>
              <a:ext cx="1862356" cy="1191237"/>
            </a:xfrm>
            <a:prstGeom prst="wedgeRoundRectCallout">
              <a:avLst>
                <a:gd name="adj1" fmla="val -73553"/>
                <a:gd name="adj2" fmla="val -29229"/>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TextBox 24"/>
            <p:cNvSpPr txBox="1"/>
            <p:nvPr/>
          </p:nvSpPr>
          <p:spPr>
            <a:xfrm>
              <a:off x="8169092" y="1143847"/>
              <a:ext cx="1787631" cy="1018720"/>
            </a:xfrm>
            <a:prstGeom prst="rect">
              <a:avLst/>
            </a:prstGeom>
            <a:noFill/>
          </p:spPr>
          <p:txBody>
            <a:bodyPr wrap="square" rtlCol="0">
              <a:spAutoFit/>
            </a:bodyPr>
            <a:lstStyle/>
            <a:p>
              <a:r>
                <a:rPr lang="zh-CN" altLang="en-US" sz="1600" dirty="0" smtClean="0">
                  <a:solidFill>
                    <a:schemeClr val="bg1"/>
                  </a:solidFill>
                </a:rPr>
                <a:t>完成实验的预约以及预考核等相关操作</a:t>
              </a:r>
              <a:endParaRPr lang="zh-CN" altLang="en-US" sz="1600" dirty="0">
                <a:solidFill>
                  <a:schemeClr val="bg1"/>
                </a:solidFill>
              </a:endParaRPr>
            </a:p>
          </p:txBody>
        </p:sp>
      </p:grpSp>
      <p:sp>
        <p:nvSpPr>
          <p:cNvPr id="26" name="TextBox 25"/>
          <p:cNvSpPr txBox="1"/>
          <p:nvPr/>
        </p:nvSpPr>
        <p:spPr>
          <a:xfrm>
            <a:off x="1115737" y="360726"/>
            <a:ext cx="9197340" cy="39878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zh-CN" altLang="en-US" sz="2000" dirty="0" smtClean="0"/>
              <a:t>实验网站网址为：</a:t>
            </a:r>
            <a:r>
              <a:rPr lang="en-US" sz="2000" dirty="0" smtClean="0">
                <a:hlinkClick r:id="rId4"/>
              </a:rPr>
              <a:t> http://218.197.102.254/</a:t>
            </a:r>
            <a:r>
              <a:rPr lang="zh-CN" altLang="en-US" sz="2000" dirty="0" smtClean="0"/>
              <a:t>，对除</a:t>
            </a:r>
            <a:r>
              <a:rPr lang="en-US" altLang="zh-CN" sz="2000" dirty="0" smtClean="0"/>
              <a:t>IE</a:t>
            </a:r>
            <a:r>
              <a:rPr lang="zh-CN" altLang="en-US" sz="2000" dirty="0" smtClean="0"/>
              <a:t>以外的高速浏览器都很友好。</a:t>
            </a:r>
            <a:endParaRPr lang="zh-CN" altLang="en-US" sz="2000" dirty="0" smtClean="0"/>
          </a:p>
        </p:txBody>
      </p:sp>
      <p:sp>
        <p:nvSpPr>
          <p:cNvPr id="2" name="圆角矩形 1"/>
          <p:cNvSpPr/>
          <p:nvPr/>
        </p:nvSpPr>
        <p:spPr>
          <a:xfrm>
            <a:off x="4732655" y="4808855"/>
            <a:ext cx="1864360" cy="38989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p:circl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s\AppData\Roaming\Tencent\Users\470874925\QQ\WinTemp\RichOle\R6]RI58KD649BRAOJW7RTLL.png"/>
          <p:cNvPicPr>
            <a:picLocks noChangeAspect="1" noChangeArrowheads="1"/>
          </p:cNvPicPr>
          <p:nvPr/>
        </p:nvPicPr>
        <p:blipFill>
          <a:blip r:embed="rId1"/>
          <a:srcRect/>
          <a:stretch>
            <a:fillRect/>
          </a:stretch>
        </p:blipFill>
        <p:spPr bwMode="auto">
          <a:xfrm>
            <a:off x="2919369" y="2734811"/>
            <a:ext cx="4360195" cy="2776756"/>
          </a:xfrm>
          <a:prstGeom prst="rect">
            <a:avLst/>
          </a:prstGeom>
          <a:noFill/>
          <a:ln>
            <a:solidFill>
              <a:schemeClr val="accent3">
                <a:lumMod val="60000"/>
                <a:lumOff val="40000"/>
              </a:schemeClr>
            </a:solidFill>
          </a:ln>
        </p:spPr>
      </p:pic>
      <p:sp>
        <p:nvSpPr>
          <p:cNvPr id="35" name="圆角矩形 34"/>
          <p:cNvSpPr/>
          <p:nvPr/>
        </p:nvSpPr>
        <p:spPr>
          <a:xfrm>
            <a:off x="6837028" y="3439486"/>
            <a:ext cx="302003" cy="20133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17"/>
          <p:cNvGrpSpPr/>
          <p:nvPr/>
        </p:nvGrpSpPr>
        <p:grpSpPr>
          <a:xfrm>
            <a:off x="7449422" y="2206305"/>
            <a:ext cx="2139193" cy="1778466"/>
            <a:chOff x="7751426" y="92279"/>
            <a:chExt cx="2139193" cy="1778466"/>
          </a:xfrm>
        </p:grpSpPr>
        <p:sp>
          <p:nvSpPr>
            <p:cNvPr id="9" name="圆角矩形标注 8"/>
            <p:cNvSpPr/>
            <p:nvPr/>
          </p:nvSpPr>
          <p:spPr>
            <a:xfrm>
              <a:off x="7751426" y="92279"/>
              <a:ext cx="2139193" cy="1778466"/>
            </a:xfrm>
            <a:prstGeom prst="wedgeRoundRectCallout">
              <a:avLst>
                <a:gd name="adj1" fmla="val -64673"/>
                <a:gd name="adj2" fmla="val 32811"/>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TextBox 9"/>
            <p:cNvSpPr txBox="1"/>
            <p:nvPr/>
          </p:nvSpPr>
          <p:spPr>
            <a:xfrm>
              <a:off x="7925811" y="162335"/>
              <a:ext cx="1787630" cy="1569660"/>
            </a:xfrm>
            <a:prstGeom prst="rect">
              <a:avLst/>
            </a:prstGeom>
            <a:noFill/>
          </p:spPr>
          <p:txBody>
            <a:bodyPr wrap="square" rtlCol="0">
              <a:spAutoFit/>
            </a:bodyPr>
            <a:lstStyle/>
            <a:p>
              <a:r>
                <a:rPr lang="zh-CN" altLang="en-US" sz="1600" dirty="0" smtClean="0">
                  <a:solidFill>
                    <a:schemeClr val="bg1"/>
                  </a:solidFill>
                </a:rPr>
                <a:t>因请假等特殊情况需要补做的同学可以选择剩余座位较多的时候来实验室申请补做。</a:t>
              </a:r>
              <a:endParaRPr lang="zh-CN" altLang="en-US" sz="1600" dirty="0">
                <a:solidFill>
                  <a:schemeClr val="bg1"/>
                </a:solidFill>
              </a:endParaRPr>
            </a:p>
          </p:txBody>
        </p:sp>
      </p:grpSp>
      <p:sp>
        <p:nvSpPr>
          <p:cNvPr id="1026" name="AutoShape 2" descr="C:\Users\s\AppData\Roaming\Tencent\Users\470874925\QQ\WinTemp\RichOle\[([A33$H29VPN8LDLVULG.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7" name="AutoShape 3" descr="C:\Users\s\AppData\Roaming\Tencent\Users\470874925\QQ\WinTemp\RichOle\[([A33$H29VPN8LDLVULG.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8" name="AutoShape 4" descr="C:\Users\s\AppData\Roaming\Tencent\Users\470874925\QQ\WinTemp\RichOle\[([A33$H29VPN8LDLVULG.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29" name="AutoShape 5" descr="C:\Users\s\AppData\Roaming\Tencent\Users\470874925\QQ\WinTemp\RichOle\[([A33$H29VPN8LDLVULG.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30" name="AutoShape 6" descr="C:\Users\s\AppData\Roaming\Tencent\Users\470874925\QQ\WinTemp\RichOle\LZ1F%81_L918QQ42()[B.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1031" name="AutoShape 7" descr="C:\Users\s\AppData\Roaming\Tencent\Users\470874925\QQ\WinTemp\RichOle\LZ1F%81_L918QQ42()[B.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27" name="TextBox 26"/>
          <p:cNvSpPr txBox="1"/>
          <p:nvPr/>
        </p:nvSpPr>
        <p:spPr>
          <a:xfrm>
            <a:off x="897622" y="327171"/>
            <a:ext cx="6647974" cy="369332"/>
          </a:xfrm>
          <a:prstGeom prst="rect">
            <a:avLst/>
          </a:prstGeom>
          <a:noFill/>
        </p:spPr>
        <p:txBody>
          <a:bodyPr wrap="none" rtlCol="0">
            <a:spAutoFit/>
          </a:bodyPr>
          <a:lstStyle/>
          <a:p>
            <a:r>
              <a:rPr lang="zh-CN" altLang="en-US" dirty="0" smtClean="0"/>
              <a:t>另外，在菜单栏的“预约信息查询”可以看到近期实验预约情况</a:t>
            </a:r>
            <a:endParaRPr lang="zh-CN" altLang="en-US" dirty="0"/>
          </a:p>
        </p:txBody>
      </p:sp>
      <p:pic>
        <p:nvPicPr>
          <p:cNvPr id="73729" name="Picture 1" descr="C:\Users\s\AppData\Roaming\Tencent\Users\470874925\QQ\WinTemp\RichOle\SRTLV4@Y}_1O)X@VJBFHA%P.png"/>
          <p:cNvPicPr>
            <a:picLocks noChangeAspect="1" noChangeArrowheads="1"/>
          </p:cNvPicPr>
          <p:nvPr/>
        </p:nvPicPr>
        <p:blipFill>
          <a:blip r:embed="rId2"/>
          <a:srcRect/>
          <a:stretch>
            <a:fillRect/>
          </a:stretch>
        </p:blipFill>
        <p:spPr bwMode="auto">
          <a:xfrm>
            <a:off x="1241571" y="1107347"/>
            <a:ext cx="4629150" cy="1143000"/>
          </a:xfrm>
          <a:prstGeom prst="rect">
            <a:avLst/>
          </a:prstGeom>
          <a:noFill/>
          <a:ln>
            <a:solidFill>
              <a:srgbClr val="7030A0"/>
            </a:solidFill>
          </a:ln>
        </p:spPr>
      </p:pic>
      <p:cxnSp>
        <p:nvCxnSpPr>
          <p:cNvPr id="30" name="直接箭头连接符 29"/>
          <p:cNvCxnSpPr/>
          <p:nvPr/>
        </p:nvCxnSpPr>
        <p:spPr>
          <a:xfrm>
            <a:off x="3926048" y="620785"/>
            <a:ext cx="637563" cy="61239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rot="16200000" flipH="1">
            <a:off x="4288172" y="2274816"/>
            <a:ext cx="904617" cy="1537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857225" y="4211274"/>
            <a:ext cx="543739" cy="523220"/>
          </a:xfrm>
          <a:prstGeom prst="rect">
            <a:avLst/>
          </a:prstGeom>
          <a:noFill/>
        </p:spPr>
        <p:txBody>
          <a:bodyPr wrap="none" rtlCol="0">
            <a:spAutoFit/>
          </a:bodyPr>
          <a:lstStyle/>
          <a:p>
            <a:r>
              <a:rPr lang="zh-CN" altLang="en-US" sz="2800" b="1" dirty="0" smtClean="0">
                <a:solidFill>
                  <a:srgbClr val="F46665"/>
                </a:solidFill>
              </a:rPr>
              <a:t>例</a:t>
            </a:r>
            <a:endParaRPr lang="zh-CN" altLang="en-US" sz="2800" b="1" dirty="0">
              <a:solidFill>
                <a:srgbClr val="F46665"/>
              </a:solidFill>
            </a:endParaRPr>
          </a:p>
        </p:txBody>
      </p:sp>
    </p:spTree>
  </p:cSld>
  <p:clrMapOvr>
    <a:masterClrMapping/>
  </p:clrMapOvr>
  <p:transition spd="slow">
    <p:circl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flipH="1">
            <a:off x="599858" y="1243859"/>
            <a:ext cx="3167940" cy="5437747"/>
            <a:chOff x="5652120" y="1312360"/>
            <a:chExt cx="2232248" cy="3831140"/>
          </a:xfrm>
        </p:grpSpPr>
        <p:sp>
          <p:nvSpPr>
            <p:cNvPr id="15" name="矩形 14"/>
            <p:cNvSpPr/>
            <p:nvPr/>
          </p:nvSpPr>
          <p:spPr>
            <a:xfrm>
              <a:off x="6041792" y="1614008"/>
              <a:ext cx="1328640" cy="2132576"/>
            </a:xfrm>
            <a:prstGeom prst="rect">
              <a:avLst/>
            </a:prstGeom>
            <a:blipFill>
              <a:blip r:embed="rId1" cstate="prin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120" y="1312360"/>
              <a:ext cx="2232248" cy="3831140"/>
            </a:xfrm>
            <a:prstGeom prst="rect">
              <a:avLst/>
            </a:prstGeom>
          </p:spPr>
        </p:pic>
      </p:grpSp>
      <p:sp>
        <p:nvSpPr>
          <p:cNvPr id="23" name="矩形 1"/>
          <p:cNvSpPr>
            <a:spLocks noChangeArrowheads="1"/>
          </p:cNvSpPr>
          <p:nvPr/>
        </p:nvSpPr>
        <p:spPr bwMode="auto">
          <a:xfrm>
            <a:off x="6159026" y="667084"/>
            <a:ext cx="5048666" cy="32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smtClean="0">
                <a:latin typeface="微软雅黑" panose="020B0503020204020204" pitchFamily="34" charset="-122"/>
                <a:ea typeface="微软雅黑" panose="020B0503020204020204" pitchFamily="34" charset="-122"/>
              </a:rPr>
              <a:t>点击“学生登陆”。输入账号密码（均为学号）</a:t>
            </a:r>
            <a:r>
              <a:rPr lang="zh-CN" altLang="en-US" sz="1300" kern="0" dirty="0" smtClean="0">
                <a:latin typeface="微软雅黑" panose="020B0503020204020204" pitchFamily="34" charset="-122"/>
                <a:ea typeface="微软雅黑" panose="020B0503020204020204" pitchFamily="34" charset="-122"/>
              </a:rPr>
              <a:t>。进入管理系统。</a:t>
            </a:r>
            <a:endParaRPr lang="zh-CN" altLang="en-US" sz="1300" kern="0" dirty="0">
              <a:latin typeface="微软雅黑" panose="020B0503020204020204" pitchFamily="34" charset="-122"/>
              <a:ea typeface="微软雅黑" panose="020B0503020204020204" pitchFamily="34" charset="-122"/>
            </a:endParaRPr>
          </a:p>
        </p:txBody>
      </p:sp>
      <p:grpSp>
        <p:nvGrpSpPr>
          <p:cNvPr id="38" name="组合 37"/>
          <p:cNvGrpSpPr/>
          <p:nvPr/>
        </p:nvGrpSpPr>
        <p:grpSpPr>
          <a:xfrm>
            <a:off x="123042" y="272245"/>
            <a:ext cx="575989" cy="576064"/>
            <a:chOff x="5074776" y="3435846"/>
            <a:chExt cx="432048" cy="432048"/>
          </a:xfrm>
        </p:grpSpPr>
        <p:sp>
          <p:nvSpPr>
            <p:cNvPr id="39" name="圆角矩形 38"/>
            <p:cNvSpPr/>
            <p:nvPr/>
          </p:nvSpPr>
          <p:spPr>
            <a:xfrm>
              <a:off x="5074776" y="3435846"/>
              <a:ext cx="432048" cy="432048"/>
            </a:xfrm>
            <a:prstGeom prst="roundRect">
              <a:avLst/>
            </a:prstGeom>
            <a:gradFill flip="none" rotWithShape="1">
              <a:gsLst>
                <a:gs pos="0">
                  <a:schemeClr val="bg1"/>
                </a:gs>
                <a:gs pos="100000">
                  <a:schemeClr val="bg1">
                    <a:lumMod val="85000"/>
                  </a:schemeClr>
                </a:gs>
              </a:gsLst>
              <a:lin ang="18900000" scaled="1"/>
              <a:tileRect/>
            </a:gra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0" name="Group 13"/>
            <p:cNvGrpSpPr>
              <a:grpSpLocks noChangeAspect="1"/>
            </p:cNvGrpSpPr>
            <p:nvPr/>
          </p:nvGrpSpPr>
          <p:grpSpPr bwMode="auto">
            <a:xfrm>
              <a:off x="5128999" y="3548595"/>
              <a:ext cx="323601" cy="216000"/>
              <a:chOff x="2668" y="2494"/>
              <a:chExt cx="406" cy="271"/>
            </a:xfrm>
            <a:solidFill>
              <a:schemeClr val="tx1"/>
            </a:solidFill>
          </p:grpSpPr>
          <p:sp>
            <p:nvSpPr>
              <p:cNvPr id="41" name="Freeform 14"/>
              <p:cNvSpPr/>
              <p:nvPr/>
            </p:nvSpPr>
            <p:spPr bwMode="auto">
              <a:xfrm>
                <a:off x="2668" y="2753"/>
                <a:ext cx="406" cy="12"/>
              </a:xfrm>
              <a:custGeom>
                <a:avLst/>
                <a:gdLst>
                  <a:gd name="T0" fmla="*/ 3 w 172"/>
                  <a:gd name="T1" fmla="*/ 5 h 5"/>
                  <a:gd name="T2" fmla="*/ 0 w 172"/>
                  <a:gd name="T3" fmla="*/ 2 h 5"/>
                  <a:gd name="T4" fmla="*/ 3 w 172"/>
                  <a:gd name="T5" fmla="*/ 0 h 5"/>
                  <a:gd name="T6" fmla="*/ 169 w 172"/>
                  <a:gd name="T7" fmla="*/ 0 h 5"/>
                  <a:gd name="T8" fmla="*/ 172 w 172"/>
                  <a:gd name="T9" fmla="*/ 2 h 5"/>
                  <a:gd name="T10" fmla="*/ 169 w 172"/>
                  <a:gd name="T11" fmla="*/ 5 h 5"/>
                  <a:gd name="T12" fmla="*/ 3 w 172"/>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72" h="5">
                    <a:moveTo>
                      <a:pt x="3" y="5"/>
                    </a:moveTo>
                    <a:cubicBezTo>
                      <a:pt x="1" y="5"/>
                      <a:pt x="0" y="4"/>
                      <a:pt x="0" y="2"/>
                    </a:cubicBezTo>
                    <a:cubicBezTo>
                      <a:pt x="0" y="1"/>
                      <a:pt x="1" y="0"/>
                      <a:pt x="3" y="0"/>
                    </a:cubicBezTo>
                    <a:cubicBezTo>
                      <a:pt x="169" y="0"/>
                      <a:pt x="169" y="0"/>
                      <a:pt x="169" y="0"/>
                    </a:cubicBezTo>
                    <a:cubicBezTo>
                      <a:pt x="171" y="0"/>
                      <a:pt x="172" y="1"/>
                      <a:pt x="172" y="2"/>
                    </a:cubicBezTo>
                    <a:cubicBezTo>
                      <a:pt x="172" y="4"/>
                      <a:pt x="171" y="5"/>
                      <a:pt x="169" y="5"/>
                    </a:cubicBezTo>
                    <a:lnTo>
                      <a:pt x="3" y="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15"/>
              <p:cNvSpPr/>
              <p:nvPr/>
            </p:nvSpPr>
            <p:spPr bwMode="auto">
              <a:xfrm>
                <a:off x="2762" y="2536"/>
                <a:ext cx="54" cy="208"/>
              </a:xfrm>
              <a:custGeom>
                <a:avLst/>
                <a:gdLst>
                  <a:gd name="T0" fmla="*/ 23 w 23"/>
                  <a:gd name="T1" fmla="*/ 77 h 88"/>
                  <a:gd name="T2" fmla="*/ 12 w 23"/>
                  <a:gd name="T3" fmla="*/ 88 h 88"/>
                  <a:gd name="T4" fmla="*/ 11 w 23"/>
                  <a:gd name="T5" fmla="*/ 88 h 88"/>
                  <a:gd name="T6" fmla="*/ 0 w 23"/>
                  <a:gd name="T7" fmla="*/ 77 h 88"/>
                  <a:gd name="T8" fmla="*/ 0 w 23"/>
                  <a:gd name="T9" fmla="*/ 11 h 88"/>
                  <a:gd name="T10" fmla="*/ 11 w 23"/>
                  <a:gd name="T11" fmla="*/ 0 h 88"/>
                  <a:gd name="T12" fmla="*/ 12 w 23"/>
                  <a:gd name="T13" fmla="*/ 0 h 88"/>
                  <a:gd name="T14" fmla="*/ 23 w 23"/>
                  <a:gd name="T15" fmla="*/ 11 h 88"/>
                  <a:gd name="T16" fmla="*/ 23 w 23"/>
                  <a:gd name="T17" fmla="*/ 7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88">
                    <a:moveTo>
                      <a:pt x="23" y="77"/>
                    </a:moveTo>
                    <a:cubicBezTo>
                      <a:pt x="23" y="83"/>
                      <a:pt x="18" y="88"/>
                      <a:pt x="12" y="88"/>
                    </a:cubicBezTo>
                    <a:cubicBezTo>
                      <a:pt x="11" y="88"/>
                      <a:pt x="11" y="88"/>
                      <a:pt x="11" y="88"/>
                    </a:cubicBezTo>
                    <a:cubicBezTo>
                      <a:pt x="5" y="88"/>
                      <a:pt x="0" y="83"/>
                      <a:pt x="0" y="77"/>
                    </a:cubicBezTo>
                    <a:cubicBezTo>
                      <a:pt x="0" y="11"/>
                      <a:pt x="0" y="11"/>
                      <a:pt x="0" y="11"/>
                    </a:cubicBezTo>
                    <a:cubicBezTo>
                      <a:pt x="0" y="5"/>
                      <a:pt x="5" y="0"/>
                      <a:pt x="11" y="0"/>
                    </a:cubicBezTo>
                    <a:cubicBezTo>
                      <a:pt x="12" y="0"/>
                      <a:pt x="12" y="0"/>
                      <a:pt x="12" y="0"/>
                    </a:cubicBezTo>
                    <a:cubicBezTo>
                      <a:pt x="18" y="0"/>
                      <a:pt x="23" y="5"/>
                      <a:pt x="23" y="11"/>
                    </a:cubicBezTo>
                    <a:lnTo>
                      <a:pt x="23" y="77"/>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16"/>
              <p:cNvSpPr/>
              <p:nvPr/>
            </p:nvSpPr>
            <p:spPr bwMode="auto">
              <a:xfrm>
                <a:off x="2682" y="2494"/>
                <a:ext cx="54" cy="250"/>
              </a:xfrm>
              <a:custGeom>
                <a:avLst/>
                <a:gdLst>
                  <a:gd name="T0" fmla="*/ 23 w 23"/>
                  <a:gd name="T1" fmla="*/ 95 h 106"/>
                  <a:gd name="T2" fmla="*/ 12 w 23"/>
                  <a:gd name="T3" fmla="*/ 106 h 106"/>
                  <a:gd name="T4" fmla="*/ 11 w 23"/>
                  <a:gd name="T5" fmla="*/ 106 h 106"/>
                  <a:gd name="T6" fmla="*/ 0 w 23"/>
                  <a:gd name="T7" fmla="*/ 95 h 106"/>
                  <a:gd name="T8" fmla="*/ 0 w 23"/>
                  <a:gd name="T9" fmla="*/ 11 h 106"/>
                  <a:gd name="T10" fmla="*/ 11 w 23"/>
                  <a:gd name="T11" fmla="*/ 0 h 106"/>
                  <a:gd name="T12" fmla="*/ 12 w 23"/>
                  <a:gd name="T13" fmla="*/ 0 h 106"/>
                  <a:gd name="T14" fmla="*/ 23 w 23"/>
                  <a:gd name="T15" fmla="*/ 11 h 106"/>
                  <a:gd name="T16" fmla="*/ 23 w 23"/>
                  <a:gd name="T17" fmla="*/ 9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06">
                    <a:moveTo>
                      <a:pt x="23" y="95"/>
                    </a:moveTo>
                    <a:cubicBezTo>
                      <a:pt x="23" y="101"/>
                      <a:pt x="18" y="106"/>
                      <a:pt x="12" y="106"/>
                    </a:cubicBezTo>
                    <a:cubicBezTo>
                      <a:pt x="11" y="106"/>
                      <a:pt x="11" y="106"/>
                      <a:pt x="11" y="106"/>
                    </a:cubicBezTo>
                    <a:cubicBezTo>
                      <a:pt x="5" y="106"/>
                      <a:pt x="0" y="101"/>
                      <a:pt x="0" y="95"/>
                    </a:cubicBezTo>
                    <a:cubicBezTo>
                      <a:pt x="0" y="11"/>
                      <a:pt x="0" y="11"/>
                      <a:pt x="0" y="11"/>
                    </a:cubicBezTo>
                    <a:cubicBezTo>
                      <a:pt x="0" y="5"/>
                      <a:pt x="5" y="0"/>
                      <a:pt x="11" y="0"/>
                    </a:cubicBezTo>
                    <a:cubicBezTo>
                      <a:pt x="12" y="0"/>
                      <a:pt x="12" y="0"/>
                      <a:pt x="12" y="0"/>
                    </a:cubicBezTo>
                    <a:cubicBezTo>
                      <a:pt x="18" y="0"/>
                      <a:pt x="23" y="5"/>
                      <a:pt x="23" y="11"/>
                    </a:cubicBezTo>
                    <a:lnTo>
                      <a:pt x="23" y="9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7"/>
              <p:cNvSpPr/>
              <p:nvPr/>
            </p:nvSpPr>
            <p:spPr bwMode="auto">
              <a:xfrm>
                <a:off x="2842" y="2576"/>
                <a:ext cx="55" cy="168"/>
              </a:xfrm>
              <a:custGeom>
                <a:avLst/>
                <a:gdLst>
                  <a:gd name="T0" fmla="*/ 23 w 23"/>
                  <a:gd name="T1" fmla="*/ 60 h 71"/>
                  <a:gd name="T2" fmla="*/ 12 w 23"/>
                  <a:gd name="T3" fmla="*/ 71 h 71"/>
                  <a:gd name="T4" fmla="*/ 11 w 23"/>
                  <a:gd name="T5" fmla="*/ 71 h 71"/>
                  <a:gd name="T6" fmla="*/ 0 w 23"/>
                  <a:gd name="T7" fmla="*/ 60 h 71"/>
                  <a:gd name="T8" fmla="*/ 0 w 23"/>
                  <a:gd name="T9" fmla="*/ 11 h 71"/>
                  <a:gd name="T10" fmla="*/ 11 w 23"/>
                  <a:gd name="T11" fmla="*/ 0 h 71"/>
                  <a:gd name="T12" fmla="*/ 12 w 23"/>
                  <a:gd name="T13" fmla="*/ 0 h 71"/>
                  <a:gd name="T14" fmla="*/ 23 w 23"/>
                  <a:gd name="T15" fmla="*/ 11 h 71"/>
                  <a:gd name="T16" fmla="*/ 23 w 23"/>
                  <a:gd name="T17" fmla="*/ 6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71">
                    <a:moveTo>
                      <a:pt x="23" y="60"/>
                    </a:moveTo>
                    <a:cubicBezTo>
                      <a:pt x="23" y="66"/>
                      <a:pt x="18" y="71"/>
                      <a:pt x="12" y="71"/>
                    </a:cubicBezTo>
                    <a:cubicBezTo>
                      <a:pt x="11" y="71"/>
                      <a:pt x="11" y="71"/>
                      <a:pt x="11" y="71"/>
                    </a:cubicBezTo>
                    <a:cubicBezTo>
                      <a:pt x="5" y="71"/>
                      <a:pt x="0" y="66"/>
                      <a:pt x="0" y="60"/>
                    </a:cubicBezTo>
                    <a:cubicBezTo>
                      <a:pt x="0" y="11"/>
                      <a:pt x="0" y="11"/>
                      <a:pt x="0" y="11"/>
                    </a:cubicBezTo>
                    <a:cubicBezTo>
                      <a:pt x="0" y="5"/>
                      <a:pt x="5" y="0"/>
                      <a:pt x="11" y="0"/>
                    </a:cubicBezTo>
                    <a:cubicBezTo>
                      <a:pt x="12" y="0"/>
                      <a:pt x="12" y="0"/>
                      <a:pt x="12" y="0"/>
                    </a:cubicBezTo>
                    <a:cubicBezTo>
                      <a:pt x="18" y="0"/>
                      <a:pt x="23" y="5"/>
                      <a:pt x="23" y="11"/>
                    </a:cubicBezTo>
                    <a:lnTo>
                      <a:pt x="23" y="6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8"/>
              <p:cNvSpPr/>
              <p:nvPr/>
            </p:nvSpPr>
            <p:spPr bwMode="auto">
              <a:xfrm>
                <a:off x="2923" y="2619"/>
                <a:ext cx="57" cy="125"/>
              </a:xfrm>
              <a:custGeom>
                <a:avLst/>
                <a:gdLst>
                  <a:gd name="T0" fmla="*/ 24 w 24"/>
                  <a:gd name="T1" fmla="*/ 42 h 53"/>
                  <a:gd name="T2" fmla="*/ 12 w 24"/>
                  <a:gd name="T3" fmla="*/ 53 h 53"/>
                  <a:gd name="T4" fmla="*/ 11 w 24"/>
                  <a:gd name="T5" fmla="*/ 53 h 53"/>
                  <a:gd name="T6" fmla="*/ 0 w 24"/>
                  <a:gd name="T7" fmla="*/ 42 h 53"/>
                  <a:gd name="T8" fmla="*/ 0 w 24"/>
                  <a:gd name="T9" fmla="*/ 11 h 53"/>
                  <a:gd name="T10" fmla="*/ 11 w 24"/>
                  <a:gd name="T11" fmla="*/ 0 h 53"/>
                  <a:gd name="T12" fmla="*/ 12 w 24"/>
                  <a:gd name="T13" fmla="*/ 0 h 53"/>
                  <a:gd name="T14" fmla="*/ 24 w 24"/>
                  <a:gd name="T15" fmla="*/ 11 h 53"/>
                  <a:gd name="T16" fmla="*/ 24 w 24"/>
                  <a:gd name="T17" fmla="*/ 4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53">
                    <a:moveTo>
                      <a:pt x="24" y="42"/>
                    </a:moveTo>
                    <a:cubicBezTo>
                      <a:pt x="24" y="48"/>
                      <a:pt x="19" y="53"/>
                      <a:pt x="12" y="53"/>
                    </a:cubicBezTo>
                    <a:cubicBezTo>
                      <a:pt x="11" y="53"/>
                      <a:pt x="11" y="53"/>
                      <a:pt x="11" y="53"/>
                    </a:cubicBezTo>
                    <a:cubicBezTo>
                      <a:pt x="5" y="53"/>
                      <a:pt x="0" y="48"/>
                      <a:pt x="0" y="42"/>
                    </a:cubicBezTo>
                    <a:cubicBezTo>
                      <a:pt x="0" y="11"/>
                      <a:pt x="0" y="11"/>
                      <a:pt x="0" y="11"/>
                    </a:cubicBezTo>
                    <a:cubicBezTo>
                      <a:pt x="0" y="5"/>
                      <a:pt x="5" y="0"/>
                      <a:pt x="11" y="0"/>
                    </a:cubicBezTo>
                    <a:cubicBezTo>
                      <a:pt x="12" y="0"/>
                      <a:pt x="12" y="0"/>
                      <a:pt x="12" y="0"/>
                    </a:cubicBezTo>
                    <a:cubicBezTo>
                      <a:pt x="19" y="0"/>
                      <a:pt x="24" y="5"/>
                      <a:pt x="24" y="11"/>
                    </a:cubicBezTo>
                    <a:lnTo>
                      <a:pt x="24" y="42"/>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9"/>
              <p:cNvSpPr/>
              <p:nvPr/>
            </p:nvSpPr>
            <p:spPr bwMode="auto">
              <a:xfrm>
                <a:off x="3003" y="2659"/>
                <a:ext cx="57" cy="85"/>
              </a:xfrm>
              <a:custGeom>
                <a:avLst/>
                <a:gdLst>
                  <a:gd name="T0" fmla="*/ 24 w 24"/>
                  <a:gd name="T1" fmla="*/ 25 h 36"/>
                  <a:gd name="T2" fmla="*/ 13 w 24"/>
                  <a:gd name="T3" fmla="*/ 36 h 36"/>
                  <a:gd name="T4" fmla="*/ 12 w 24"/>
                  <a:gd name="T5" fmla="*/ 36 h 36"/>
                  <a:gd name="T6" fmla="*/ 0 w 24"/>
                  <a:gd name="T7" fmla="*/ 25 h 36"/>
                  <a:gd name="T8" fmla="*/ 0 w 24"/>
                  <a:gd name="T9" fmla="*/ 11 h 36"/>
                  <a:gd name="T10" fmla="*/ 12 w 24"/>
                  <a:gd name="T11" fmla="*/ 0 h 36"/>
                  <a:gd name="T12" fmla="*/ 13 w 24"/>
                  <a:gd name="T13" fmla="*/ 0 h 36"/>
                  <a:gd name="T14" fmla="*/ 24 w 24"/>
                  <a:gd name="T15" fmla="*/ 11 h 36"/>
                  <a:gd name="T16" fmla="*/ 24 w 24"/>
                  <a:gd name="T17"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24" y="25"/>
                    </a:moveTo>
                    <a:cubicBezTo>
                      <a:pt x="24" y="31"/>
                      <a:pt x="19" y="36"/>
                      <a:pt x="13" y="36"/>
                    </a:cubicBezTo>
                    <a:cubicBezTo>
                      <a:pt x="12" y="36"/>
                      <a:pt x="12" y="36"/>
                      <a:pt x="12" y="36"/>
                    </a:cubicBezTo>
                    <a:cubicBezTo>
                      <a:pt x="5" y="36"/>
                      <a:pt x="0" y="31"/>
                      <a:pt x="0" y="25"/>
                    </a:cubicBezTo>
                    <a:cubicBezTo>
                      <a:pt x="0" y="11"/>
                      <a:pt x="0" y="11"/>
                      <a:pt x="0" y="11"/>
                    </a:cubicBezTo>
                    <a:cubicBezTo>
                      <a:pt x="0" y="5"/>
                      <a:pt x="5" y="0"/>
                      <a:pt x="12" y="0"/>
                    </a:cubicBezTo>
                    <a:cubicBezTo>
                      <a:pt x="13" y="0"/>
                      <a:pt x="13" y="0"/>
                      <a:pt x="13" y="0"/>
                    </a:cubicBezTo>
                    <a:cubicBezTo>
                      <a:pt x="19" y="0"/>
                      <a:pt x="24" y="5"/>
                      <a:pt x="24" y="11"/>
                    </a:cubicBezTo>
                    <a:lnTo>
                      <a:pt x="24" y="25"/>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3" name="标题 2"/>
          <p:cNvSpPr>
            <a:spLocks noGrp="1"/>
          </p:cNvSpPr>
          <p:nvPr>
            <p:ph type="title"/>
          </p:nvPr>
        </p:nvSpPr>
        <p:spPr>
          <a:xfrm>
            <a:off x="802897" y="237892"/>
            <a:ext cx="2493977" cy="663575"/>
          </a:xfrm>
        </p:spPr>
        <p:txBody>
          <a:bodyPr>
            <a:normAutofit/>
          </a:bodyPr>
          <a:lstStyle/>
          <a:p>
            <a:r>
              <a:rPr lang="zh-CN" altLang="en-US" dirty="0" smtClean="0"/>
              <a:t>登陆系统</a:t>
            </a:r>
            <a:endParaRPr lang="zh-CN" altLang="en-US" dirty="0"/>
          </a:p>
        </p:txBody>
      </p:sp>
      <p:pic>
        <p:nvPicPr>
          <p:cNvPr id="35" name="Picture 8" descr="C:\Users\s\AppData\Roaming\Tencent\Users\470874925\QQ\WinTemp\RichOle\PCIAS}{OV9S3N6_69L[T38S.png"/>
          <p:cNvPicPr>
            <a:picLocks noChangeAspect="1" noChangeArrowheads="1"/>
          </p:cNvPicPr>
          <p:nvPr/>
        </p:nvPicPr>
        <p:blipFill>
          <a:blip r:embed="rId3"/>
          <a:srcRect/>
          <a:stretch>
            <a:fillRect/>
          </a:stretch>
        </p:blipFill>
        <p:spPr bwMode="auto">
          <a:xfrm>
            <a:off x="3615657" y="234892"/>
            <a:ext cx="2441196" cy="1905147"/>
          </a:xfrm>
          <a:prstGeom prst="rect">
            <a:avLst/>
          </a:prstGeom>
          <a:noFill/>
          <a:ln>
            <a:solidFill>
              <a:srgbClr val="92D050"/>
            </a:solidFill>
          </a:ln>
        </p:spPr>
      </p:pic>
      <p:sp>
        <p:nvSpPr>
          <p:cNvPr id="36" name="文本框 23"/>
          <p:cNvSpPr txBox="1"/>
          <p:nvPr/>
        </p:nvSpPr>
        <p:spPr>
          <a:xfrm>
            <a:off x="4657172" y="349792"/>
            <a:ext cx="653060" cy="369332"/>
          </a:xfrm>
          <a:prstGeom prst="rect">
            <a:avLst/>
          </a:prstGeom>
          <a:solidFill>
            <a:schemeClr val="accent1"/>
          </a:solidFill>
        </p:spPr>
        <p:txBody>
          <a:bodyPr wrap="square" rtlCol="0">
            <a:spAutoFit/>
          </a:bodyPr>
          <a:lstStyle/>
          <a:p>
            <a:r>
              <a:rPr lang="zh-CN" altLang="en-US" dirty="0"/>
              <a:t>点击</a:t>
            </a:r>
            <a:endParaRPr lang="zh-CN" altLang="en-US" dirty="0"/>
          </a:p>
        </p:txBody>
      </p:sp>
      <p:sp>
        <p:nvSpPr>
          <p:cNvPr id="53" name="圆角矩形 52"/>
          <p:cNvSpPr/>
          <p:nvPr/>
        </p:nvSpPr>
        <p:spPr>
          <a:xfrm>
            <a:off x="3942826" y="696287"/>
            <a:ext cx="2055303" cy="4026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下箭头 54"/>
          <p:cNvSpPr/>
          <p:nvPr/>
        </p:nvSpPr>
        <p:spPr>
          <a:xfrm>
            <a:off x="7826928" y="973124"/>
            <a:ext cx="201336" cy="4110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1"/>
          <p:cNvSpPr>
            <a:spLocks noChangeArrowheads="1"/>
          </p:cNvSpPr>
          <p:nvPr/>
        </p:nvSpPr>
        <p:spPr bwMode="auto">
          <a:xfrm>
            <a:off x="6219148" y="1331213"/>
            <a:ext cx="3914752" cy="32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300" kern="0" dirty="0" smtClean="0">
                <a:latin typeface="微软雅黑" panose="020B0503020204020204" pitchFamily="34" charset="-122"/>
                <a:ea typeface="微软雅黑" panose="020B0503020204020204" pitchFamily="34" charset="-122"/>
              </a:rPr>
              <a:t>弹出绑定手机提示窗口，点击</a:t>
            </a:r>
            <a:r>
              <a:rPr lang="zh-CN" altLang="en-US" sz="1300" kern="0" dirty="0" smtClean="0">
                <a:latin typeface="微软雅黑" panose="020B0503020204020204" pitchFamily="34" charset="-122"/>
                <a:ea typeface="微软雅黑" panose="020B0503020204020204" pitchFamily="34" charset="-122"/>
              </a:rPr>
              <a:t>确定并绑定手机。</a:t>
            </a:r>
            <a:endParaRPr lang="zh-CN" altLang="en-US" sz="1300" kern="0" dirty="0">
              <a:latin typeface="微软雅黑" panose="020B0503020204020204" pitchFamily="34" charset="-122"/>
              <a:ea typeface="微软雅黑" panose="020B0503020204020204" pitchFamily="34" charset="-122"/>
            </a:endParaRPr>
          </a:p>
        </p:txBody>
      </p:sp>
      <p:sp>
        <p:nvSpPr>
          <p:cNvPr id="41985" name="AutoShape 1" descr="C:\Users\s\AppData\Roaming\Tencent\Users\470874925\QQ\WinTemp\RichOle\}U}Q7B%5%SYT%UU[XJHCR.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41986" name="AutoShape 2" descr="C:\Users\s\AppData\Roaming\Tencent\Users\470874925\QQ\WinTemp\RichOle\}U}Q7B%5%SYT%UU[XJHCR.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41987" name="AutoShape 3" descr="C:\Users\s\AppData\Roaming\Tencent\Users\470874925\QQ\WinTemp\RichOle\}U}Q7B%5%SYT%UU[XJHCR.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41988" name="AutoShape 4" descr="C:\Users\s\AppData\Roaming\Tencent\Users\470874925\QQ\WinTemp\RichOle\Y}OKC3W[`QQKE_11[TCT8.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30721" name="AutoShape 1" descr="C:\Users\s\AppData\Roaming\Tencent\Users\470874925\QQ\WinTemp\RichOle\}U}Q7B%5%SYT%UU[XJHCR.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30722" name="AutoShape 2" descr="C:\Users\s\AppData\Roaming\Tencent\Users\470874925\QQ\WinTemp\RichOle\}U}Q7B%5%SYT%UU[XJHCR.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30723" name="AutoShape 3" descr="C:\Users\s\AppData\Roaming\Tencent\Users\470874925\QQ\WinTemp\RichOle\}U}Q7B%5%SYT%UU[XJHCR.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pic>
        <p:nvPicPr>
          <p:cNvPr id="30724" name="Picture 4" descr="C:\Users\s\Desktop\QQ图片20201010104422.png"/>
          <p:cNvPicPr>
            <a:picLocks noChangeAspect="1" noChangeArrowheads="1"/>
          </p:cNvPicPr>
          <p:nvPr/>
        </p:nvPicPr>
        <p:blipFill>
          <a:blip r:embed="rId4"/>
          <a:srcRect/>
          <a:stretch>
            <a:fillRect/>
          </a:stretch>
        </p:blipFill>
        <p:spPr bwMode="auto">
          <a:xfrm>
            <a:off x="6280004" y="1683712"/>
            <a:ext cx="2761635" cy="967209"/>
          </a:xfrm>
          <a:prstGeom prst="rect">
            <a:avLst/>
          </a:prstGeom>
          <a:noFill/>
        </p:spPr>
      </p:pic>
      <p:sp>
        <p:nvSpPr>
          <p:cNvPr id="30725" name="AutoShape 5" descr="C:\Users\s\AppData\Roaming\Tencent\Users\470874925\QQ\WinTemp\RichOle\Y}OKC3W[`QQKE_11[TCT8.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pic>
        <p:nvPicPr>
          <p:cNvPr id="30726" name="Picture 6" descr="C:\Users\s\Desktop\QQ图片20201010104531.png"/>
          <p:cNvPicPr>
            <a:picLocks noChangeAspect="1" noChangeArrowheads="1"/>
          </p:cNvPicPr>
          <p:nvPr/>
        </p:nvPicPr>
        <p:blipFill>
          <a:blip r:embed="rId5"/>
          <a:srcRect/>
          <a:stretch>
            <a:fillRect/>
          </a:stretch>
        </p:blipFill>
        <p:spPr bwMode="auto">
          <a:xfrm>
            <a:off x="9148153" y="1631266"/>
            <a:ext cx="2076318" cy="1107846"/>
          </a:xfrm>
          <a:prstGeom prst="rect">
            <a:avLst/>
          </a:prstGeom>
          <a:noFill/>
        </p:spPr>
      </p:pic>
      <p:sp>
        <p:nvSpPr>
          <p:cNvPr id="31" name="TextBox 30"/>
          <p:cNvSpPr txBox="1"/>
          <p:nvPr/>
        </p:nvSpPr>
        <p:spPr>
          <a:xfrm>
            <a:off x="3858936" y="3061981"/>
            <a:ext cx="7340471" cy="369332"/>
          </a:xfrm>
          <a:prstGeom prst="rect">
            <a:avLst/>
          </a:prstGeom>
          <a:noFill/>
          <a:ln>
            <a:solidFill>
              <a:srgbClr val="FF0000"/>
            </a:solidFill>
          </a:ln>
        </p:spPr>
        <p:txBody>
          <a:bodyPr wrap="none" rtlCol="0">
            <a:spAutoFit/>
          </a:bodyPr>
          <a:lstStyle/>
          <a:p>
            <a:r>
              <a:rPr lang="zh-CN" altLang="en-US" dirty="0" smtClean="0"/>
              <a:t>注意：为了避免出现被人恶意操作退选等现象，请大家</a:t>
            </a:r>
            <a:r>
              <a:rPr lang="zh-CN" altLang="en-US" dirty="0" smtClean="0">
                <a:solidFill>
                  <a:srgbClr val="FF0000"/>
                </a:solidFill>
              </a:rPr>
              <a:t>及时更改密码</a:t>
            </a:r>
            <a:r>
              <a:rPr lang="zh-CN" altLang="en-US" dirty="0" smtClean="0"/>
              <a:t>。</a:t>
            </a:r>
            <a:endParaRPr lang="zh-CN" altLang="en-US" dirty="0"/>
          </a:p>
        </p:txBody>
      </p:sp>
      <p:pic>
        <p:nvPicPr>
          <p:cNvPr id="30727" name="Picture 7"/>
          <p:cNvPicPr>
            <a:picLocks noChangeAspect="1" noChangeArrowheads="1"/>
          </p:cNvPicPr>
          <p:nvPr/>
        </p:nvPicPr>
        <p:blipFill>
          <a:blip r:embed="rId6"/>
          <a:srcRect l="88987" t="7920" b="68186"/>
          <a:stretch>
            <a:fillRect/>
          </a:stretch>
        </p:blipFill>
        <p:spPr bwMode="auto">
          <a:xfrm>
            <a:off x="5385733" y="3724712"/>
            <a:ext cx="2014057" cy="2457975"/>
          </a:xfrm>
          <a:prstGeom prst="rect">
            <a:avLst/>
          </a:prstGeom>
          <a:noFill/>
          <a:ln w="9525">
            <a:noFill/>
            <a:miter lim="800000"/>
            <a:headEnd/>
            <a:tailEnd/>
          </a:ln>
          <a:effectLst/>
        </p:spPr>
      </p:pic>
      <p:cxnSp>
        <p:nvCxnSpPr>
          <p:cNvPr id="34" name="直接箭头连接符 33"/>
          <p:cNvCxnSpPr/>
          <p:nvPr/>
        </p:nvCxnSpPr>
        <p:spPr>
          <a:xfrm rot="10800000" flipV="1">
            <a:off x="6828641" y="3447875"/>
            <a:ext cx="2088856" cy="203013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726260" y="4639111"/>
            <a:ext cx="2239862" cy="830997"/>
          </a:xfrm>
          <a:prstGeom prst="rect">
            <a:avLst/>
          </a:prstGeom>
          <a:noFill/>
        </p:spPr>
        <p:txBody>
          <a:bodyPr wrap="square" rtlCol="0">
            <a:spAutoFit/>
          </a:bodyPr>
          <a:lstStyle/>
          <a:p>
            <a:r>
              <a:rPr lang="zh-CN" altLang="en-US" sz="1600" dirty="0" smtClean="0"/>
              <a:t>登陆进入管理系统，右上角找到设置，即可进行密码修改。</a:t>
            </a:r>
            <a:endParaRPr lang="zh-CN" altLang="en-US" sz="1600" dirty="0"/>
          </a:p>
        </p:txBody>
      </p:sp>
      <p:sp>
        <p:nvSpPr>
          <p:cNvPr id="47" name="圆角矩形 46"/>
          <p:cNvSpPr/>
          <p:nvPr/>
        </p:nvSpPr>
        <p:spPr>
          <a:xfrm>
            <a:off x="6610525" y="3800213"/>
            <a:ext cx="402671" cy="352337"/>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箭头连接符 48"/>
          <p:cNvCxnSpPr>
            <a:endCxn id="47" idx="3"/>
          </p:cNvCxnSpPr>
          <p:nvPr/>
        </p:nvCxnSpPr>
        <p:spPr>
          <a:xfrm rot="10800000" flipV="1">
            <a:off x="7013197" y="3464652"/>
            <a:ext cx="1887523" cy="51172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358855" y="4068660"/>
            <a:ext cx="543739" cy="307777"/>
          </a:xfrm>
          <a:prstGeom prst="rect">
            <a:avLst/>
          </a:prstGeom>
          <a:noFill/>
        </p:spPr>
        <p:txBody>
          <a:bodyPr wrap="none" rtlCol="0">
            <a:spAutoFit/>
          </a:bodyPr>
          <a:lstStyle/>
          <a:p>
            <a:r>
              <a:rPr lang="zh-CN" altLang="en-US" sz="1400" dirty="0" smtClean="0">
                <a:solidFill>
                  <a:srgbClr val="FFFF00"/>
                </a:solidFill>
              </a:rPr>
              <a:t>设置</a:t>
            </a:r>
            <a:endParaRPr lang="zh-CN" altLang="en-US" sz="1400" dirty="0">
              <a:solidFill>
                <a:srgbClr val="FFFF00"/>
              </a:solidFill>
            </a:endParaRPr>
          </a:p>
        </p:txBody>
      </p:sp>
      <p:cxnSp>
        <p:nvCxnSpPr>
          <p:cNvPr id="57" name="直接箭头连接符 56"/>
          <p:cNvCxnSpPr>
            <a:stCxn id="52" idx="3"/>
            <a:endCxn id="52" idx="3"/>
          </p:cNvCxnSpPr>
          <p:nvPr/>
        </p:nvCxnSpPr>
        <p:spPr>
          <a:xfrm>
            <a:off x="6902594" y="4222549"/>
            <a:ext cx="15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7"/>
    </p:custDataLst>
  </p:cSld>
  <p:clrMapOvr>
    <a:masterClrMapping/>
  </p:clrMapOvr>
  <p:transition spd="slow">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C:\Users\s\AppData\Roaming\Tencent\Users\470874925\QQ\WinTemp\RichOle\HZLK{6{8HDNPS(LRO]J2~JR.png"/>
          <p:cNvPicPr>
            <a:picLocks noChangeAspect="1" noChangeArrowheads="1"/>
          </p:cNvPicPr>
          <p:nvPr/>
        </p:nvPicPr>
        <p:blipFill>
          <a:blip r:embed="rId1"/>
          <a:srcRect t="6055" r="15017"/>
          <a:stretch>
            <a:fillRect/>
          </a:stretch>
        </p:blipFill>
        <p:spPr bwMode="auto">
          <a:xfrm>
            <a:off x="587230" y="662730"/>
            <a:ext cx="1258021" cy="2927758"/>
          </a:xfrm>
          <a:prstGeom prst="rect">
            <a:avLst/>
          </a:prstGeom>
          <a:noFill/>
        </p:spPr>
      </p:pic>
      <p:sp>
        <p:nvSpPr>
          <p:cNvPr id="4" name="圆角矩形 3"/>
          <p:cNvSpPr/>
          <p:nvPr/>
        </p:nvSpPr>
        <p:spPr>
          <a:xfrm>
            <a:off x="822121" y="1006678"/>
            <a:ext cx="872455" cy="343949"/>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8610" name="Picture 2" descr="C:\Users\s\AppData\Roaming\Tencent\Users\470874925\QQ\WinTemp\RichOle\7SAX%0T@3(Q%D@$2L_W9KSC.png"/>
          <p:cNvPicPr>
            <a:picLocks noChangeAspect="1" noChangeArrowheads="1"/>
          </p:cNvPicPr>
          <p:nvPr/>
        </p:nvPicPr>
        <p:blipFill>
          <a:blip r:embed="rId2"/>
          <a:srcRect/>
          <a:stretch>
            <a:fillRect/>
          </a:stretch>
        </p:blipFill>
        <p:spPr bwMode="auto">
          <a:xfrm>
            <a:off x="2424418" y="746619"/>
            <a:ext cx="3078760" cy="900146"/>
          </a:xfrm>
          <a:prstGeom prst="rect">
            <a:avLst/>
          </a:prstGeom>
          <a:noFill/>
        </p:spPr>
      </p:pic>
      <p:pic>
        <p:nvPicPr>
          <p:cNvPr id="6" name="图片 5" descr="I{Q[GXR[IL@TFPKBGY_DY{V"/>
          <p:cNvPicPr>
            <a:picLocks noChangeAspect="1"/>
          </p:cNvPicPr>
          <p:nvPr/>
        </p:nvPicPr>
        <p:blipFill>
          <a:blip r:embed="rId3" cstate="print"/>
          <a:stretch>
            <a:fillRect/>
          </a:stretch>
        </p:blipFill>
        <p:spPr>
          <a:xfrm>
            <a:off x="6105781" y="609018"/>
            <a:ext cx="4921393" cy="1278506"/>
          </a:xfrm>
          <a:prstGeom prst="rect">
            <a:avLst/>
          </a:prstGeom>
          <a:ln w="22225">
            <a:solidFill>
              <a:schemeClr val="accent4"/>
            </a:solidFill>
          </a:ln>
        </p:spPr>
      </p:pic>
      <p:sp>
        <p:nvSpPr>
          <p:cNvPr id="7" name="右箭头 6"/>
          <p:cNvSpPr/>
          <p:nvPr/>
        </p:nvSpPr>
        <p:spPr>
          <a:xfrm>
            <a:off x="1778467" y="1048624"/>
            <a:ext cx="645952" cy="243280"/>
          </a:xfrm>
          <a:prstGeom prst="rightArrow">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右箭头 7"/>
          <p:cNvSpPr/>
          <p:nvPr/>
        </p:nvSpPr>
        <p:spPr>
          <a:xfrm>
            <a:off x="5512966" y="1167468"/>
            <a:ext cx="645952" cy="243280"/>
          </a:xfrm>
          <a:prstGeom prst="rightArrow">
            <a:avLst/>
          </a:prstGeom>
          <a:solidFill>
            <a:srgbClr val="FFFF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2089325" y="2071615"/>
            <a:ext cx="7366119" cy="873957"/>
          </a:xfrm>
          <a:prstGeom prst="rect">
            <a:avLst/>
          </a:prstGeom>
          <a:solidFill>
            <a:srgbClr val="FFCC00"/>
          </a:solidFill>
        </p:spPr>
        <p:txBody>
          <a:bodyPr wrap="none" rtlCol="0">
            <a:spAutoFit/>
          </a:bodyPr>
          <a:lstStyle/>
          <a:p>
            <a:pPr>
              <a:lnSpc>
                <a:spcPct val="150000"/>
              </a:lnSpc>
            </a:pPr>
            <a:r>
              <a:rPr lang="zh-CN" altLang="en-US" dirty="0" smtClean="0"/>
              <a:t>点击“待预考核”，可以进入相应的实验项目，进行预考核。</a:t>
            </a:r>
            <a:endParaRPr lang="en-US" altLang="zh-CN" dirty="0" smtClean="0"/>
          </a:p>
          <a:p>
            <a:pPr>
              <a:lnSpc>
                <a:spcPct val="150000"/>
              </a:lnSpc>
            </a:pPr>
            <a:r>
              <a:rPr lang="zh-CN" altLang="en-US" dirty="0" smtClean="0"/>
              <a:t>一天只有一次机会，</a:t>
            </a:r>
            <a:r>
              <a:rPr lang="en-US" altLang="zh-CN" dirty="0" smtClean="0"/>
              <a:t>60</a:t>
            </a:r>
            <a:r>
              <a:rPr lang="zh-CN" altLang="en-US" dirty="0" smtClean="0"/>
              <a:t>分及以上才能通过。通过预考核才能预约实验。</a:t>
            </a:r>
            <a:endParaRPr lang="zh-CN" altLang="en-US" dirty="0"/>
          </a:p>
        </p:txBody>
      </p:sp>
      <p:pic>
        <p:nvPicPr>
          <p:cNvPr id="68611" name="Picture 3" descr="C:\Users\s\AppData\Roaming\Tencent\Users\470874925\QQ\WinTemp\RichOle\V{SS[ME9NMM%O_XO_NZL8)M.png"/>
          <p:cNvPicPr>
            <a:picLocks noChangeAspect="1" noChangeArrowheads="1"/>
          </p:cNvPicPr>
          <p:nvPr/>
        </p:nvPicPr>
        <p:blipFill>
          <a:blip r:embed="rId4"/>
          <a:srcRect/>
          <a:stretch>
            <a:fillRect/>
          </a:stretch>
        </p:blipFill>
        <p:spPr bwMode="auto">
          <a:xfrm>
            <a:off x="2290196" y="3288486"/>
            <a:ext cx="3095716" cy="1266737"/>
          </a:xfrm>
          <a:prstGeom prst="rect">
            <a:avLst/>
          </a:prstGeom>
          <a:ln>
            <a:solidFill>
              <a:schemeClr val="accent4">
                <a:lumMod val="60000"/>
                <a:lumOff val="40000"/>
              </a:schemeClr>
            </a:solidFill>
          </a:ln>
          <a:effectLst>
            <a:outerShdw blurRad="292100" dist="139700" dir="2700000" algn="tl" rotWithShape="0">
              <a:srgbClr val="333333">
                <a:alpha val="65000"/>
              </a:srgbClr>
            </a:outerShdw>
          </a:effectLst>
        </p:spPr>
      </p:pic>
      <p:sp>
        <p:nvSpPr>
          <p:cNvPr id="11" name="圆角矩形 10"/>
          <p:cNvSpPr/>
          <p:nvPr/>
        </p:nvSpPr>
        <p:spPr>
          <a:xfrm>
            <a:off x="830512" y="1375794"/>
            <a:ext cx="838898" cy="285226"/>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下箭头 11"/>
          <p:cNvSpPr/>
          <p:nvPr/>
        </p:nvSpPr>
        <p:spPr>
          <a:xfrm rot="20517149">
            <a:off x="1846044" y="1606324"/>
            <a:ext cx="158460" cy="2248583"/>
          </a:xfrm>
          <a:prstGeom prst="downArrow">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2T2G]2E{D)WW_`HRGVE@DBU"/>
          <p:cNvPicPr>
            <a:picLocks noChangeAspect="1"/>
          </p:cNvPicPr>
          <p:nvPr/>
        </p:nvPicPr>
        <p:blipFill>
          <a:blip r:embed="rId5" cstate="print"/>
          <a:stretch>
            <a:fillRect/>
          </a:stretch>
        </p:blipFill>
        <p:spPr>
          <a:xfrm>
            <a:off x="5707490" y="3209756"/>
            <a:ext cx="2588451" cy="1488079"/>
          </a:xfrm>
          <a:prstGeom prst="rect">
            <a:avLst/>
          </a:prstGeom>
          <a:ln w="19050">
            <a:solidFill>
              <a:srgbClr val="7030A0"/>
            </a:solidFill>
          </a:ln>
        </p:spPr>
      </p:pic>
      <p:sp>
        <p:nvSpPr>
          <p:cNvPr id="14" name="圆角矩形 13"/>
          <p:cNvSpPr/>
          <p:nvPr/>
        </p:nvSpPr>
        <p:spPr>
          <a:xfrm>
            <a:off x="4865877" y="3537294"/>
            <a:ext cx="424993" cy="235874"/>
          </a:xfrm>
          <a:prstGeom prst="roundRect">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3"/>
          <p:cNvSpPr txBox="1"/>
          <p:nvPr/>
        </p:nvSpPr>
        <p:spPr>
          <a:xfrm>
            <a:off x="2445477" y="4695231"/>
            <a:ext cx="2847975" cy="923330"/>
          </a:xfrm>
          <a:prstGeom prst="rect">
            <a:avLst/>
          </a:prstGeom>
          <a:solidFill>
            <a:schemeClr val="accent2">
              <a:lumMod val="60000"/>
              <a:lumOff val="40000"/>
            </a:schemeClr>
          </a:solidFill>
        </p:spPr>
        <p:txBody>
          <a:bodyPr wrap="square" rtlCol="0">
            <a:spAutoFit/>
          </a:bodyPr>
          <a:lstStyle/>
          <a:p>
            <a:r>
              <a:rPr lang="zh-CN" altLang="en-US" dirty="0"/>
              <a:t>预考核通过</a:t>
            </a:r>
            <a:r>
              <a:rPr lang="zh-CN" altLang="en-US" dirty="0" smtClean="0"/>
              <a:t>后在“</a:t>
            </a:r>
            <a:r>
              <a:rPr lang="zh-CN" altLang="en-US" u="sng" dirty="0" smtClean="0"/>
              <a:t>待预约</a:t>
            </a:r>
            <a:r>
              <a:rPr lang="zh-CN" altLang="en-US" dirty="0" smtClean="0"/>
              <a:t>”里面可以看到需要预约的实验项目。</a:t>
            </a:r>
            <a:endParaRPr lang="zh-CN" altLang="en-US" dirty="0"/>
          </a:p>
        </p:txBody>
      </p:sp>
      <p:pic>
        <p:nvPicPr>
          <p:cNvPr id="17" name="图片 16" descr="A1SU_~41JY(929U1S_I[X}N"/>
          <p:cNvPicPr>
            <a:picLocks noChangeAspect="1"/>
          </p:cNvPicPr>
          <p:nvPr/>
        </p:nvPicPr>
        <p:blipFill>
          <a:blip r:embed="rId6"/>
          <a:stretch>
            <a:fillRect/>
          </a:stretch>
        </p:blipFill>
        <p:spPr>
          <a:xfrm>
            <a:off x="8631794" y="3135029"/>
            <a:ext cx="2483619" cy="2483619"/>
          </a:xfrm>
          <a:prstGeom prst="rect">
            <a:avLst/>
          </a:prstGeom>
          <a:ln w="19050">
            <a:solidFill>
              <a:schemeClr val="tx2"/>
            </a:solidFill>
          </a:ln>
        </p:spPr>
      </p:pic>
      <p:sp>
        <p:nvSpPr>
          <p:cNvPr id="18" name="圆角矩形 17"/>
          <p:cNvSpPr/>
          <p:nvPr/>
        </p:nvSpPr>
        <p:spPr>
          <a:xfrm>
            <a:off x="7795033" y="4436314"/>
            <a:ext cx="424993" cy="235874"/>
          </a:xfrm>
          <a:prstGeom prst="roundRect">
            <a:avLst/>
          </a:prstGeom>
          <a:noFill/>
          <a:ln w="254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9"/>
          <p:cNvSpPr txBox="1"/>
          <p:nvPr/>
        </p:nvSpPr>
        <p:spPr>
          <a:xfrm>
            <a:off x="7172249" y="5753647"/>
            <a:ext cx="4754880" cy="368300"/>
          </a:xfrm>
          <a:prstGeom prst="rect">
            <a:avLst/>
          </a:prstGeom>
          <a:solidFill>
            <a:schemeClr val="accent2">
              <a:lumMod val="20000"/>
              <a:lumOff val="80000"/>
            </a:schemeClr>
          </a:solidFill>
          <a:ln>
            <a:solidFill>
              <a:srgbClr val="002060"/>
            </a:solidFill>
          </a:ln>
        </p:spPr>
        <p:txBody>
          <a:bodyPr wrap="none" rtlCol="0">
            <a:spAutoFit/>
          </a:bodyPr>
          <a:lstStyle/>
          <a:p>
            <a:r>
              <a:rPr lang="zh-CN" altLang="en-US"/>
              <a:t>根据个人情况自主选择实验时间和实验批次。</a:t>
            </a:r>
            <a:endParaRPr lang="zh-CN" altLang="en-US"/>
          </a:p>
        </p:txBody>
      </p:sp>
      <p:sp>
        <p:nvSpPr>
          <p:cNvPr id="20" name="右箭头 19"/>
          <p:cNvSpPr/>
          <p:nvPr/>
        </p:nvSpPr>
        <p:spPr>
          <a:xfrm>
            <a:off x="5354974" y="3626841"/>
            <a:ext cx="391485" cy="181761"/>
          </a:xfrm>
          <a:prstGeom prst="rightArrow">
            <a:avLst/>
          </a:prstGeom>
          <a:solidFill>
            <a:srgbClr val="C0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a:off x="8250574" y="4467138"/>
            <a:ext cx="391485" cy="181761"/>
          </a:xfrm>
          <a:prstGeom prst="rightArrow">
            <a:avLst/>
          </a:prstGeom>
          <a:solidFill>
            <a:srgbClr val="C0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H~N]GQ4{RU2CH[FO7$N91"/>
          <p:cNvPicPr>
            <a:picLocks noChangeAspect="1"/>
          </p:cNvPicPr>
          <p:nvPr/>
        </p:nvPicPr>
        <p:blipFill>
          <a:blip r:embed="rId1"/>
          <a:stretch>
            <a:fillRect/>
          </a:stretch>
        </p:blipFill>
        <p:spPr>
          <a:xfrm>
            <a:off x="5655873" y="324583"/>
            <a:ext cx="1860661" cy="2324301"/>
          </a:xfrm>
          <a:prstGeom prst="rect">
            <a:avLst/>
          </a:prstGeom>
          <a:ln w="22225">
            <a:solidFill>
              <a:srgbClr val="0070C0"/>
            </a:solidFill>
          </a:ln>
        </p:spPr>
      </p:pic>
      <p:pic>
        <p:nvPicPr>
          <p:cNvPr id="3" name="图片 2" descr="U62F{WEBS{@L8@[30($RH8F"/>
          <p:cNvPicPr>
            <a:picLocks noChangeAspect="1"/>
          </p:cNvPicPr>
          <p:nvPr/>
        </p:nvPicPr>
        <p:blipFill>
          <a:blip r:embed="rId2"/>
          <a:stretch>
            <a:fillRect/>
          </a:stretch>
        </p:blipFill>
        <p:spPr>
          <a:xfrm>
            <a:off x="2029827" y="551937"/>
            <a:ext cx="3255238" cy="1659121"/>
          </a:xfrm>
          <a:prstGeom prst="rect">
            <a:avLst/>
          </a:prstGeom>
          <a:ln>
            <a:solidFill>
              <a:schemeClr val="accent2">
                <a:lumMod val="60000"/>
                <a:lumOff val="40000"/>
              </a:schemeClr>
            </a:solidFill>
          </a:ln>
        </p:spPr>
      </p:pic>
      <p:sp>
        <p:nvSpPr>
          <p:cNvPr id="4" name="圆角矩形 3"/>
          <p:cNvSpPr/>
          <p:nvPr/>
        </p:nvSpPr>
        <p:spPr>
          <a:xfrm>
            <a:off x="4609627" y="635623"/>
            <a:ext cx="608325" cy="34588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箭头连接符 4"/>
          <p:cNvCxnSpPr>
            <a:stCxn id="4" idx="3"/>
          </p:cNvCxnSpPr>
          <p:nvPr/>
        </p:nvCxnSpPr>
        <p:spPr>
          <a:xfrm flipV="1">
            <a:off x="5217952" y="805342"/>
            <a:ext cx="461394" cy="322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6" name="圆角矩形 5"/>
          <p:cNvSpPr/>
          <p:nvPr/>
        </p:nvSpPr>
        <p:spPr>
          <a:xfrm>
            <a:off x="6272547" y="1959976"/>
            <a:ext cx="1193655" cy="64061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1" descr="C:\Users\s\AppData\Roaming\Tencent\Users\470874925\QQ\WinTemp\RichOle\HZLK{6{8HDNPS(LRO]J2~JR.png"/>
          <p:cNvPicPr>
            <a:picLocks noChangeAspect="1" noChangeArrowheads="1"/>
          </p:cNvPicPr>
          <p:nvPr/>
        </p:nvPicPr>
        <p:blipFill>
          <a:blip r:embed="rId3"/>
          <a:srcRect t="6055" r="15017"/>
          <a:stretch>
            <a:fillRect/>
          </a:stretch>
        </p:blipFill>
        <p:spPr bwMode="auto">
          <a:xfrm>
            <a:off x="587230" y="662730"/>
            <a:ext cx="1258021" cy="2927758"/>
          </a:xfrm>
          <a:prstGeom prst="rect">
            <a:avLst/>
          </a:prstGeom>
          <a:noFill/>
        </p:spPr>
      </p:pic>
      <p:sp>
        <p:nvSpPr>
          <p:cNvPr id="12" name="圆角矩形 11"/>
          <p:cNvSpPr/>
          <p:nvPr/>
        </p:nvSpPr>
        <p:spPr>
          <a:xfrm>
            <a:off x="872455" y="1635852"/>
            <a:ext cx="738231" cy="3187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p:cNvCxnSpPr/>
          <p:nvPr/>
        </p:nvCxnSpPr>
        <p:spPr>
          <a:xfrm>
            <a:off x="1635853" y="1786855"/>
            <a:ext cx="402672" cy="8389"/>
          </a:xfrm>
          <a:prstGeom prst="straightConnector1">
            <a:avLst/>
          </a:prstGeom>
          <a:ln w="28575">
            <a:solidFill>
              <a:srgbClr val="F46665"/>
            </a:solidFill>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2064630" y="2740995"/>
            <a:ext cx="5032147" cy="369332"/>
          </a:xfrm>
          <a:prstGeom prst="rect">
            <a:avLst/>
          </a:prstGeom>
          <a:solidFill>
            <a:srgbClr val="8DE2F7"/>
          </a:solidFill>
        </p:spPr>
        <p:txBody>
          <a:bodyPr wrap="none">
            <a:spAutoFit/>
          </a:bodyPr>
          <a:lstStyle/>
          <a:p>
            <a:r>
              <a:rPr lang="zh-CN" altLang="en-US" dirty="0" smtClean="0"/>
              <a:t>预约成功后，在“待上课”里可以查看</a:t>
            </a:r>
            <a:r>
              <a:rPr lang="zh-CN" altLang="en-US" dirty="0" smtClean="0"/>
              <a:t>预约情况</a:t>
            </a:r>
            <a:endParaRPr lang="zh-CN" altLang="en-US" dirty="0"/>
          </a:p>
        </p:txBody>
      </p:sp>
      <p:pic>
        <p:nvPicPr>
          <p:cNvPr id="69633" name="Picture 1" descr="C:\Users\s\AppData\Roaming\Tencent\Users\470874925\QQ\WinTemp\RichOle\AELI7}D8[LR7NV[KO45W66R.png"/>
          <p:cNvPicPr>
            <a:picLocks noChangeAspect="1" noChangeArrowheads="1"/>
          </p:cNvPicPr>
          <p:nvPr/>
        </p:nvPicPr>
        <p:blipFill>
          <a:blip r:embed="rId4"/>
          <a:srcRect/>
          <a:stretch>
            <a:fillRect/>
          </a:stretch>
        </p:blipFill>
        <p:spPr bwMode="auto">
          <a:xfrm>
            <a:off x="2139193" y="3414320"/>
            <a:ext cx="4381500" cy="2771775"/>
          </a:xfrm>
          <a:prstGeom prst="rect">
            <a:avLst/>
          </a:prstGeom>
          <a:noFill/>
          <a:ln>
            <a:solidFill>
              <a:srgbClr val="7030A0"/>
            </a:solidFill>
          </a:ln>
        </p:spPr>
      </p:pic>
      <p:sp>
        <p:nvSpPr>
          <p:cNvPr id="17" name="圆角矩形 16"/>
          <p:cNvSpPr/>
          <p:nvPr/>
        </p:nvSpPr>
        <p:spPr>
          <a:xfrm>
            <a:off x="830512" y="2063691"/>
            <a:ext cx="838898" cy="285226"/>
          </a:xfrm>
          <a:prstGeom prst="round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箭头连接符 18"/>
          <p:cNvCxnSpPr/>
          <p:nvPr/>
        </p:nvCxnSpPr>
        <p:spPr>
          <a:xfrm rot="16200000" flipH="1">
            <a:off x="1077985" y="2848062"/>
            <a:ext cx="1568742" cy="536896"/>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669248" y="3556933"/>
            <a:ext cx="4493538" cy="584775"/>
          </a:xfrm>
          <a:prstGeom prst="rect">
            <a:avLst/>
          </a:prstGeom>
          <a:solidFill>
            <a:schemeClr val="bg2">
              <a:lumMod val="40000"/>
              <a:lumOff val="60000"/>
            </a:schemeClr>
          </a:solidFill>
        </p:spPr>
        <p:txBody>
          <a:bodyPr wrap="none" rtlCol="0">
            <a:spAutoFit/>
          </a:bodyPr>
          <a:lstStyle/>
          <a:p>
            <a:r>
              <a:rPr lang="zh-CN" altLang="en-US" sz="1600" dirty="0" smtClean="0"/>
              <a:t>在“我的课程”中可以查看本学期的实验课程。</a:t>
            </a:r>
            <a:endParaRPr lang="en-US" altLang="zh-CN" sz="1600" dirty="0" smtClean="0"/>
          </a:p>
          <a:p>
            <a:r>
              <a:rPr lang="zh-CN" altLang="en-US" sz="1600" dirty="0" smtClean="0"/>
              <a:t>包括全部、正在进行的和已经完成的实验项目。</a:t>
            </a:r>
            <a:endParaRPr lang="zh-CN" altLang="en-US" sz="1600" dirty="0"/>
          </a:p>
        </p:txBody>
      </p:sp>
      <p:sp>
        <p:nvSpPr>
          <p:cNvPr id="21" name="圆角矩形 20"/>
          <p:cNvSpPr/>
          <p:nvPr/>
        </p:nvSpPr>
        <p:spPr>
          <a:xfrm>
            <a:off x="5603846" y="5696125"/>
            <a:ext cx="343948" cy="3607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箭头连接符 21"/>
          <p:cNvCxnSpPr/>
          <p:nvPr/>
        </p:nvCxnSpPr>
        <p:spPr>
          <a:xfrm>
            <a:off x="5957581" y="5865303"/>
            <a:ext cx="778779" cy="15380"/>
          </a:xfrm>
          <a:prstGeom prst="straightConnector1">
            <a:avLst/>
          </a:prstGeom>
          <a:ln w="28575">
            <a:solidFill>
              <a:srgbClr val="F46665"/>
            </a:solidFill>
            <a:tailEnd type="arrow"/>
          </a:ln>
        </p:spPr>
        <p:style>
          <a:lnRef idx="1">
            <a:schemeClr val="accent1"/>
          </a:lnRef>
          <a:fillRef idx="0">
            <a:schemeClr val="accent1"/>
          </a:fillRef>
          <a:effectRef idx="0">
            <a:schemeClr val="accent1"/>
          </a:effectRef>
          <a:fontRef idx="minor">
            <a:schemeClr val="tx1"/>
          </a:fontRef>
        </p:style>
      </p:cxnSp>
      <p:sp>
        <p:nvSpPr>
          <p:cNvPr id="24" name="圆角矩形 23"/>
          <p:cNvSpPr/>
          <p:nvPr/>
        </p:nvSpPr>
        <p:spPr>
          <a:xfrm>
            <a:off x="4051883" y="3347207"/>
            <a:ext cx="2390862" cy="58723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6762925" y="5714301"/>
            <a:ext cx="5131533" cy="338554"/>
          </a:xfrm>
          <a:prstGeom prst="rect">
            <a:avLst/>
          </a:prstGeom>
          <a:solidFill>
            <a:schemeClr val="bg2">
              <a:lumMod val="40000"/>
              <a:lumOff val="60000"/>
            </a:schemeClr>
          </a:solidFill>
        </p:spPr>
        <p:txBody>
          <a:bodyPr wrap="none" rtlCol="0">
            <a:spAutoFit/>
          </a:bodyPr>
          <a:lstStyle/>
          <a:p>
            <a:r>
              <a:rPr lang="zh-CN" altLang="en-US" sz="1600" dirty="0" smtClean="0"/>
              <a:t>表示本学期该课程总共</a:t>
            </a:r>
            <a:r>
              <a:rPr lang="en-US" altLang="zh-CN" sz="1600" dirty="0" smtClean="0"/>
              <a:t>3</a:t>
            </a:r>
            <a:r>
              <a:rPr lang="zh-CN" altLang="en-US" sz="1600" dirty="0" smtClean="0"/>
              <a:t>个实验项目，目前已开放</a:t>
            </a:r>
            <a:r>
              <a:rPr lang="en-US" altLang="zh-CN" sz="1600" dirty="0" smtClean="0"/>
              <a:t>2</a:t>
            </a:r>
            <a:r>
              <a:rPr lang="zh-CN" altLang="en-US" sz="1600" dirty="0" smtClean="0"/>
              <a:t>个。</a:t>
            </a:r>
            <a:endParaRPr lang="zh-CN" altLang="en-US" sz="1600" dirty="0"/>
          </a:p>
        </p:txBody>
      </p:sp>
    </p:spTree>
  </p:cSld>
  <p:clrMapOvr>
    <a:masterClrMapping/>
  </p:clrMapOvr>
  <p:transition spd="slow">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AppData\Roaming\Tencent\Users\470874925\QQ\WinTemp\RichOle\HZLK{6{8HDNPS(LRO]J2~JR.png"/>
          <p:cNvPicPr>
            <a:picLocks noChangeAspect="1" noChangeArrowheads="1"/>
          </p:cNvPicPr>
          <p:nvPr/>
        </p:nvPicPr>
        <p:blipFill>
          <a:blip r:embed="rId1"/>
          <a:srcRect t="6055" r="15017"/>
          <a:stretch>
            <a:fillRect/>
          </a:stretch>
        </p:blipFill>
        <p:spPr bwMode="auto">
          <a:xfrm>
            <a:off x="587230" y="662730"/>
            <a:ext cx="1258021" cy="2927758"/>
          </a:xfrm>
          <a:prstGeom prst="rect">
            <a:avLst/>
          </a:prstGeom>
          <a:noFill/>
        </p:spPr>
      </p:pic>
      <p:sp>
        <p:nvSpPr>
          <p:cNvPr id="4" name="圆角矩形 3"/>
          <p:cNvSpPr/>
          <p:nvPr/>
        </p:nvSpPr>
        <p:spPr>
          <a:xfrm>
            <a:off x="847288" y="2384792"/>
            <a:ext cx="830510" cy="282907"/>
          </a:xfrm>
          <a:prstGeom prst="round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弧形箭头 8"/>
          <p:cNvSpPr/>
          <p:nvPr/>
        </p:nvSpPr>
        <p:spPr>
          <a:xfrm rot="18921815">
            <a:off x="8078003" y="1155364"/>
            <a:ext cx="502441" cy="121666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圆角矩形 9"/>
          <p:cNvSpPr/>
          <p:nvPr/>
        </p:nvSpPr>
        <p:spPr>
          <a:xfrm>
            <a:off x="3615655" y="989901"/>
            <a:ext cx="1510018" cy="788565"/>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p:nvPr/>
        </p:nvCxnSpPr>
        <p:spPr>
          <a:xfrm>
            <a:off x="1736521" y="2550253"/>
            <a:ext cx="553674" cy="1677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701255" y="3313653"/>
            <a:ext cx="4698722" cy="584775"/>
          </a:xfrm>
          <a:prstGeom prst="rect">
            <a:avLst/>
          </a:prstGeom>
          <a:solidFill>
            <a:schemeClr val="bg2">
              <a:lumMod val="40000"/>
              <a:lumOff val="60000"/>
            </a:schemeClr>
          </a:solidFill>
        </p:spPr>
        <p:txBody>
          <a:bodyPr wrap="none" rtlCol="0">
            <a:spAutoFit/>
          </a:bodyPr>
          <a:lstStyle/>
          <a:p>
            <a:r>
              <a:rPr lang="zh-CN" altLang="en-US" sz="1600" dirty="0" smtClean="0"/>
              <a:t>在“我的课表”中可以查看</a:t>
            </a:r>
            <a:r>
              <a:rPr lang="zh-CN" altLang="en-US" sz="1600" dirty="0" smtClean="0"/>
              <a:t>实验</a:t>
            </a:r>
            <a:r>
              <a:rPr lang="zh-CN" altLang="en-US" sz="1600" dirty="0" smtClean="0"/>
              <a:t>项目</a:t>
            </a:r>
            <a:r>
              <a:rPr lang="zh-CN" altLang="en-US" sz="1600" dirty="0" smtClean="0"/>
              <a:t>的</a:t>
            </a:r>
            <a:r>
              <a:rPr lang="zh-CN" altLang="en-US" sz="1600" dirty="0" smtClean="0"/>
              <a:t>预约详情。</a:t>
            </a:r>
            <a:endParaRPr lang="en-US" altLang="zh-CN" sz="1600" dirty="0" smtClean="0"/>
          </a:p>
          <a:p>
            <a:r>
              <a:rPr lang="zh-CN" altLang="en-US" sz="1600" dirty="0" smtClean="0"/>
              <a:t>包括待完成、已完成和逾期的实验项目。</a:t>
            </a:r>
            <a:endParaRPr lang="zh-CN" altLang="en-US" sz="1600" dirty="0"/>
          </a:p>
        </p:txBody>
      </p:sp>
      <p:pic>
        <p:nvPicPr>
          <p:cNvPr id="70657" name="Picture 1" descr="C:\Users\s\AppData\Roaming\Tencent\Users\470874925\QQ\WinTemp\RichOle\`0OS61@XMR(MR6GTOX5$[L2.png"/>
          <p:cNvPicPr>
            <a:picLocks noChangeAspect="1" noChangeArrowheads="1"/>
          </p:cNvPicPr>
          <p:nvPr/>
        </p:nvPicPr>
        <p:blipFill>
          <a:blip r:embed="rId2"/>
          <a:srcRect/>
          <a:stretch>
            <a:fillRect/>
          </a:stretch>
        </p:blipFill>
        <p:spPr bwMode="auto">
          <a:xfrm>
            <a:off x="2348917" y="679508"/>
            <a:ext cx="5369676" cy="2306972"/>
          </a:xfrm>
          <a:prstGeom prst="rect">
            <a:avLst/>
          </a:prstGeom>
          <a:noFill/>
          <a:ln>
            <a:solidFill>
              <a:schemeClr val="accent2"/>
            </a:solidFill>
          </a:ln>
        </p:spPr>
      </p:pic>
      <p:sp>
        <p:nvSpPr>
          <p:cNvPr id="15" name="TextBox 14"/>
          <p:cNvSpPr txBox="1"/>
          <p:nvPr/>
        </p:nvSpPr>
        <p:spPr>
          <a:xfrm>
            <a:off x="8692392" y="1360416"/>
            <a:ext cx="2230074" cy="584775"/>
          </a:xfrm>
          <a:prstGeom prst="rect">
            <a:avLst/>
          </a:prstGeom>
          <a:solidFill>
            <a:schemeClr val="bg2">
              <a:lumMod val="40000"/>
              <a:lumOff val="60000"/>
            </a:schemeClr>
          </a:solidFill>
        </p:spPr>
        <p:txBody>
          <a:bodyPr wrap="square" rtlCol="0">
            <a:spAutoFit/>
          </a:bodyPr>
          <a:lstStyle/>
          <a:p>
            <a:r>
              <a:rPr lang="zh-CN" altLang="en-US" sz="1600" dirty="0" smtClean="0"/>
              <a:t>点击即可看到详细预约情况，并可以取消预约</a:t>
            </a:r>
            <a:endParaRPr lang="zh-CN" altLang="en-US" sz="1600" dirty="0"/>
          </a:p>
        </p:txBody>
      </p:sp>
      <p:pic>
        <p:nvPicPr>
          <p:cNvPr id="70658" name="Picture 2" descr="C:\Users\s\AppData\Roaming\Tencent\Users\470874925\QQ\WinTemp\RichOle\1JC$C[`{ZXPWU{QRHE5}GFB.png"/>
          <p:cNvPicPr>
            <a:picLocks noChangeAspect="1" noChangeArrowheads="1"/>
          </p:cNvPicPr>
          <p:nvPr/>
        </p:nvPicPr>
        <p:blipFill>
          <a:blip r:embed="rId3"/>
          <a:srcRect/>
          <a:stretch>
            <a:fillRect/>
          </a:stretch>
        </p:blipFill>
        <p:spPr bwMode="auto">
          <a:xfrm>
            <a:off x="7759817" y="2290194"/>
            <a:ext cx="3548543" cy="2219179"/>
          </a:xfrm>
          <a:prstGeom prst="rect">
            <a:avLst/>
          </a:prstGeom>
          <a:noFill/>
          <a:ln>
            <a:solidFill>
              <a:schemeClr val="accent3">
                <a:lumMod val="50000"/>
              </a:schemeClr>
            </a:solidFill>
          </a:ln>
        </p:spPr>
      </p:pic>
      <p:sp>
        <p:nvSpPr>
          <p:cNvPr id="17" name="下箭头 16"/>
          <p:cNvSpPr/>
          <p:nvPr/>
        </p:nvSpPr>
        <p:spPr>
          <a:xfrm>
            <a:off x="9622173" y="1971413"/>
            <a:ext cx="234891" cy="536895"/>
          </a:xfrm>
          <a:prstGeom prst="downArrow">
            <a:avLst/>
          </a:prstGeom>
          <a:solidFill>
            <a:srgbClr val="00206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788565" y="2751589"/>
            <a:ext cx="922789" cy="67950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箭头连接符 19"/>
          <p:cNvCxnSpPr/>
          <p:nvPr/>
        </p:nvCxnSpPr>
        <p:spPr>
          <a:xfrm rot="16200000" flipH="1">
            <a:off x="847288" y="3665988"/>
            <a:ext cx="838899" cy="3523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1" name="上箭头 20"/>
          <p:cNvSpPr/>
          <p:nvPr/>
        </p:nvSpPr>
        <p:spPr>
          <a:xfrm>
            <a:off x="5083728" y="2885814"/>
            <a:ext cx="209724" cy="46139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696286" y="4420998"/>
            <a:ext cx="2919369" cy="923330"/>
          </a:xfrm>
          <a:prstGeom prst="rect">
            <a:avLst/>
          </a:prstGeom>
          <a:noFill/>
          <a:ln>
            <a:solidFill>
              <a:srgbClr val="002060"/>
            </a:solidFill>
          </a:ln>
        </p:spPr>
        <p:txBody>
          <a:bodyPr wrap="square" rtlCol="0">
            <a:spAutoFit/>
          </a:bodyPr>
          <a:lstStyle/>
          <a:p>
            <a:r>
              <a:rPr lang="zh-CN" altLang="en-US" dirty="0" smtClean="0"/>
              <a:t>“我的成绩”和“我的补考”这两项功能暂时没有开放，后期开放会有通知。</a:t>
            </a:r>
            <a:endParaRPr lang="zh-CN" altLang="en-US" dirty="0"/>
          </a:p>
        </p:txBody>
      </p:sp>
    </p:spTree>
  </p:cSld>
  <p:clrMapOvr>
    <a:masterClrMapping/>
  </p:clrMapOvr>
  <p:transition spd="slow">
    <p:circl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9"/>
          <p:cNvSpPr/>
          <p:nvPr/>
        </p:nvSpPr>
        <p:spPr bwMode="auto">
          <a:xfrm>
            <a:off x="2047136" y="1645603"/>
            <a:ext cx="2650699" cy="3018676"/>
          </a:xfrm>
          <a:custGeom>
            <a:avLst/>
            <a:gdLst>
              <a:gd name="T0" fmla="*/ 327 w 334"/>
              <a:gd name="T1" fmla="*/ 239 h 383"/>
              <a:gd name="T2" fmla="*/ 301 w 334"/>
              <a:gd name="T3" fmla="*/ 178 h 383"/>
              <a:gd name="T4" fmla="*/ 240 w 334"/>
              <a:gd name="T5" fmla="*/ 34 h 383"/>
              <a:gd name="T6" fmla="*/ 75 w 334"/>
              <a:gd name="T7" fmla="*/ 18 h 383"/>
              <a:gd name="T8" fmla="*/ 88 w 334"/>
              <a:gd name="T9" fmla="*/ 18 h 383"/>
              <a:gd name="T10" fmla="*/ 163 w 334"/>
              <a:gd name="T11" fmla="*/ 48 h 383"/>
              <a:gd name="T12" fmla="*/ 188 w 334"/>
              <a:gd name="T13" fmla="*/ 105 h 383"/>
              <a:gd name="T14" fmla="*/ 239 w 334"/>
              <a:gd name="T15" fmla="*/ 176 h 383"/>
              <a:gd name="T16" fmla="*/ 156 w 334"/>
              <a:gd name="T17" fmla="*/ 253 h 383"/>
              <a:gd name="T18" fmla="*/ 0 w 334"/>
              <a:gd name="T19" fmla="*/ 253 h 383"/>
              <a:gd name="T20" fmla="*/ 22 w 334"/>
              <a:gd name="T21" fmla="*/ 286 h 383"/>
              <a:gd name="T22" fmla="*/ 21 w 334"/>
              <a:gd name="T23" fmla="*/ 383 h 383"/>
              <a:gd name="T24" fmla="*/ 191 w 334"/>
              <a:gd name="T25" fmla="*/ 383 h 383"/>
              <a:gd name="T26" fmla="*/ 226 w 334"/>
              <a:gd name="T27" fmla="*/ 356 h 383"/>
              <a:gd name="T28" fmla="*/ 282 w 334"/>
              <a:gd name="T29" fmla="*/ 354 h 383"/>
              <a:gd name="T30" fmla="*/ 288 w 334"/>
              <a:gd name="T31" fmla="*/ 321 h 383"/>
              <a:gd name="T32" fmla="*/ 299 w 334"/>
              <a:gd name="T33" fmla="*/ 308 h 383"/>
              <a:gd name="T34" fmla="*/ 292 w 334"/>
              <a:gd name="T35" fmla="*/ 299 h 383"/>
              <a:gd name="T36" fmla="*/ 304 w 334"/>
              <a:gd name="T37" fmla="*/ 291 h 383"/>
              <a:gd name="T38" fmla="*/ 319 w 334"/>
              <a:gd name="T39" fmla="*/ 262 h 383"/>
              <a:gd name="T40" fmla="*/ 327 w 334"/>
              <a:gd name="T41" fmla="*/ 239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4" h="383">
                <a:moveTo>
                  <a:pt x="327" y="239"/>
                </a:moveTo>
                <a:cubicBezTo>
                  <a:pt x="320" y="226"/>
                  <a:pt x="299" y="194"/>
                  <a:pt x="301" y="178"/>
                </a:cubicBezTo>
                <a:cubicBezTo>
                  <a:pt x="304" y="163"/>
                  <a:pt x="328" y="85"/>
                  <a:pt x="240" y="34"/>
                </a:cubicBezTo>
                <a:cubicBezTo>
                  <a:pt x="193" y="7"/>
                  <a:pt x="128" y="0"/>
                  <a:pt x="75" y="18"/>
                </a:cubicBezTo>
                <a:cubicBezTo>
                  <a:pt x="79" y="18"/>
                  <a:pt x="84" y="18"/>
                  <a:pt x="88" y="18"/>
                </a:cubicBezTo>
                <a:cubicBezTo>
                  <a:pt x="127" y="18"/>
                  <a:pt x="151" y="34"/>
                  <a:pt x="163" y="48"/>
                </a:cubicBezTo>
                <a:cubicBezTo>
                  <a:pt x="178" y="63"/>
                  <a:pt x="186" y="83"/>
                  <a:pt x="188" y="105"/>
                </a:cubicBezTo>
                <a:cubicBezTo>
                  <a:pt x="219" y="117"/>
                  <a:pt x="239" y="144"/>
                  <a:pt x="239" y="176"/>
                </a:cubicBezTo>
                <a:cubicBezTo>
                  <a:pt x="239" y="218"/>
                  <a:pt x="202" y="253"/>
                  <a:pt x="156" y="253"/>
                </a:cubicBezTo>
                <a:cubicBezTo>
                  <a:pt x="0" y="253"/>
                  <a:pt x="0" y="253"/>
                  <a:pt x="0" y="253"/>
                </a:cubicBezTo>
                <a:cubicBezTo>
                  <a:pt x="8" y="266"/>
                  <a:pt x="16" y="277"/>
                  <a:pt x="22" y="286"/>
                </a:cubicBezTo>
                <a:cubicBezTo>
                  <a:pt x="26" y="303"/>
                  <a:pt x="27" y="362"/>
                  <a:pt x="21" y="383"/>
                </a:cubicBezTo>
                <a:cubicBezTo>
                  <a:pt x="191" y="383"/>
                  <a:pt x="191" y="383"/>
                  <a:pt x="191" y="383"/>
                </a:cubicBezTo>
                <a:cubicBezTo>
                  <a:pt x="196" y="369"/>
                  <a:pt x="206" y="355"/>
                  <a:pt x="226" y="356"/>
                </a:cubicBezTo>
                <a:cubicBezTo>
                  <a:pt x="268" y="357"/>
                  <a:pt x="272" y="370"/>
                  <a:pt x="282" y="354"/>
                </a:cubicBezTo>
                <a:cubicBezTo>
                  <a:pt x="292" y="337"/>
                  <a:pt x="282" y="328"/>
                  <a:pt x="288" y="321"/>
                </a:cubicBezTo>
                <a:cubicBezTo>
                  <a:pt x="288" y="321"/>
                  <a:pt x="299" y="315"/>
                  <a:pt x="299" y="308"/>
                </a:cubicBezTo>
                <a:cubicBezTo>
                  <a:pt x="299" y="301"/>
                  <a:pt x="292" y="299"/>
                  <a:pt x="292" y="299"/>
                </a:cubicBezTo>
                <a:cubicBezTo>
                  <a:pt x="292" y="299"/>
                  <a:pt x="303" y="299"/>
                  <a:pt x="304" y="291"/>
                </a:cubicBezTo>
                <a:cubicBezTo>
                  <a:pt x="304" y="283"/>
                  <a:pt x="307" y="267"/>
                  <a:pt x="319" y="262"/>
                </a:cubicBezTo>
                <a:cubicBezTo>
                  <a:pt x="331" y="257"/>
                  <a:pt x="334" y="252"/>
                  <a:pt x="327" y="239"/>
                </a:cubicBezTo>
                <a:close/>
              </a:path>
            </a:pathLst>
          </a:custGeom>
          <a:solidFill>
            <a:schemeClr val="tx2"/>
          </a:solidFill>
          <a:ln>
            <a:noFill/>
          </a:ln>
        </p:spPr>
        <p:txBody>
          <a:bodyPr vert="horz" wrap="square" lIns="121908" tIns="60954" rIns="121908" bIns="60954" numCol="1" anchor="t" anchorCtr="0" compatLnSpc="1"/>
          <a:lstStyle/>
          <a:p>
            <a:endParaRPr lang="zh-CN" altLang="en-US"/>
          </a:p>
        </p:txBody>
      </p:sp>
      <p:sp>
        <p:nvSpPr>
          <p:cNvPr id="8" name="Freeform 20"/>
          <p:cNvSpPr/>
          <p:nvPr/>
        </p:nvSpPr>
        <p:spPr bwMode="auto">
          <a:xfrm>
            <a:off x="816101" y="2088834"/>
            <a:ext cx="2573721" cy="1535934"/>
          </a:xfrm>
          <a:custGeom>
            <a:avLst/>
            <a:gdLst>
              <a:gd name="T0" fmla="*/ 273 w 324"/>
              <a:gd name="T1" fmla="*/ 82 h 195"/>
              <a:gd name="T2" fmla="*/ 274 w 324"/>
              <a:gd name="T3" fmla="*/ 77 h 195"/>
              <a:gd name="T4" fmla="*/ 193 w 324"/>
              <a:gd name="T5" fmla="*/ 0 h 195"/>
              <a:gd name="T6" fmla="*/ 119 w 324"/>
              <a:gd name="T7" fmla="*/ 48 h 195"/>
              <a:gd name="T8" fmla="*/ 93 w 324"/>
              <a:gd name="T9" fmla="*/ 39 h 195"/>
              <a:gd name="T10" fmla="*/ 53 w 324"/>
              <a:gd name="T11" fmla="*/ 75 h 195"/>
              <a:gd name="T12" fmla="*/ 53 w 324"/>
              <a:gd name="T13" fmla="*/ 82 h 195"/>
              <a:gd name="T14" fmla="*/ 0 w 324"/>
              <a:gd name="T15" fmla="*/ 138 h 195"/>
              <a:gd name="T16" fmla="*/ 63 w 324"/>
              <a:gd name="T17" fmla="*/ 195 h 195"/>
              <a:gd name="T18" fmla="*/ 261 w 324"/>
              <a:gd name="T19" fmla="*/ 195 h 195"/>
              <a:gd name="T20" fmla="*/ 324 w 324"/>
              <a:gd name="T21" fmla="*/ 138 h 195"/>
              <a:gd name="T22" fmla="*/ 273 w 324"/>
              <a:gd name="T23" fmla="*/ 8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4" h="195">
                <a:moveTo>
                  <a:pt x="273" y="82"/>
                </a:moveTo>
                <a:cubicBezTo>
                  <a:pt x="274" y="80"/>
                  <a:pt x="274" y="79"/>
                  <a:pt x="274" y="77"/>
                </a:cubicBezTo>
                <a:cubicBezTo>
                  <a:pt x="274" y="37"/>
                  <a:pt x="248" y="0"/>
                  <a:pt x="193" y="0"/>
                </a:cubicBezTo>
                <a:cubicBezTo>
                  <a:pt x="148" y="0"/>
                  <a:pt x="132" y="23"/>
                  <a:pt x="119" y="48"/>
                </a:cubicBezTo>
                <a:cubicBezTo>
                  <a:pt x="112" y="43"/>
                  <a:pt x="103" y="39"/>
                  <a:pt x="93" y="39"/>
                </a:cubicBezTo>
                <a:cubicBezTo>
                  <a:pt x="71" y="39"/>
                  <a:pt x="53" y="56"/>
                  <a:pt x="53" y="75"/>
                </a:cubicBezTo>
                <a:cubicBezTo>
                  <a:pt x="53" y="78"/>
                  <a:pt x="53" y="80"/>
                  <a:pt x="53" y="82"/>
                </a:cubicBezTo>
                <a:cubicBezTo>
                  <a:pt x="23" y="86"/>
                  <a:pt x="0" y="109"/>
                  <a:pt x="0" y="138"/>
                </a:cubicBezTo>
                <a:cubicBezTo>
                  <a:pt x="0" y="169"/>
                  <a:pt x="28" y="195"/>
                  <a:pt x="63" y="195"/>
                </a:cubicBezTo>
                <a:cubicBezTo>
                  <a:pt x="261" y="195"/>
                  <a:pt x="261" y="195"/>
                  <a:pt x="261" y="195"/>
                </a:cubicBezTo>
                <a:cubicBezTo>
                  <a:pt x="296" y="195"/>
                  <a:pt x="324" y="169"/>
                  <a:pt x="324" y="138"/>
                </a:cubicBezTo>
                <a:cubicBezTo>
                  <a:pt x="324" y="110"/>
                  <a:pt x="302" y="87"/>
                  <a:pt x="273" y="82"/>
                </a:cubicBezTo>
                <a:close/>
              </a:path>
            </a:pathLst>
          </a:custGeom>
          <a:solidFill>
            <a:schemeClr val="bg2"/>
          </a:solidFill>
          <a:ln>
            <a:noFill/>
          </a:ln>
        </p:spPr>
        <p:txBody>
          <a:bodyPr vert="horz" wrap="square" lIns="121908" tIns="60954" rIns="121908" bIns="60954" numCol="1" anchor="t" anchorCtr="0" compatLnSpc="1"/>
          <a:lstStyle/>
          <a:p>
            <a:endParaRPr lang="zh-CN" altLang="en-US"/>
          </a:p>
        </p:txBody>
      </p:sp>
      <p:grpSp>
        <p:nvGrpSpPr>
          <p:cNvPr id="9" name="组合 8"/>
          <p:cNvGrpSpPr/>
          <p:nvPr/>
        </p:nvGrpSpPr>
        <p:grpSpPr>
          <a:xfrm>
            <a:off x="2140696" y="2482817"/>
            <a:ext cx="973930" cy="970763"/>
            <a:chOff x="1749150" y="1625800"/>
            <a:chExt cx="1074832" cy="1078525"/>
          </a:xfrm>
        </p:grpSpPr>
        <p:sp>
          <p:nvSpPr>
            <p:cNvPr id="10" name="Oval 21"/>
            <p:cNvSpPr>
              <a:spLocks noChangeArrowheads="1"/>
            </p:cNvSpPr>
            <p:nvPr/>
          </p:nvSpPr>
          <p:spPr bwMode="auto">
            <a:xfrm>
              <a:off x="2159137" y="2039482"/>
              <a:ext cx="254857" cy="254857"/>
            </a:xfrm>
            <a:prstGeom prst="ellipse">
              <a:avLst/>
            </a:prstGeom>
            <a:solidFill>
              <a:srgbClr val="F8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2"/>
            <p:cNvSpPr>
              <a:spLocks noEditPoints="1"/>
            </p:cNvSpPr>
            <p:nvPr/>
          </p:nvSpPr>
          <p:spPr bwMode="auto">
            <a:xfrm>
              <a:off x="1749150" y="1625800"/>
              <a:ext cx="1074832" cy="1078525"/>
            </a:xfrm>
            <a:custGeom>
              <a:avLst/>
              <a:gdLst>
                <a:gd name="T0" fmla="*/ 123 w 123"/>
                <a:gd name="T1" fmla="*/ 69 h 123"/>
                <a:gd name="T2" fmla="*/ 123 w 123"/>
                <a:gd name="T3" fmla="*/ 55 h 123"/>
                <a:gd name="T4" fmla="*/ 106 w 123"/>
                <a:gd name="T5" fmla="*/ 50 h 123"/>
                <a:gd name="T6" fmla="*/ 101 w 123"/>
                <a:gd name="T7" fmla="*/ 38 h 123"/>
                <a:gd name="T8" fmla="*/ 110 w 123"/>
                <a:gd name="T9" fmla="*/ 23 h 123"/>
                <a:gd name="T10" fmla="*/ 100 w 123"/>
                <a:gd name="T11" fmla="*/ 13 h 123"/>
                <a:gd name="T12" fmla="*/ 85 w 123"/>
                <a:gd name="T13" fmla="*/ 23 h 123"/>
                <a:gd name="T14" fmla="*/ 73 w 123"/>
                <a:gd name="T15" fmla="*/ 18 h 123"/>
                <a:gd name="T16" fmla="*/ 69 w 123"/>
                <a:gd name="T17" fmla="*/ 0 h 123"/>
                <a:gd name="T18" fmla="*/ 55 w 123"/>
                <a:gd name="T19" fmla="*/ 0 h 123"/>
                <a:gd name="T20" fmla="*/ 51 w 123"/>
                <a:gd name="T21" fmla="*/ 18 h 123"/>
                <a:gd name="T22" fmla="*/ 39 w 123"/>
                <a:gd name="T23" fmla="*/ 23 h 123"/>
                <a:gd name="T24" fmla="*/ 23 w 123"/>
                <a:gd name="T25" fmla="*/ 13 h 123"/>
                <a:gd name="T26" fmla="*/ 13 w 123"/>
                <a:gd name="T27" fmla="*/ 23 h 123"/>
                <a:gd name="T28" fmla="*/ 23 w 123"/>
                <a:gd name="T29" fmla="*/ 38 h 123"/>
                <a:gd name="T30" fmla="*/ 18 w 123"/>
                <a:gd name="T31" fmla="*/ 50 h 123"/>
                <a:gd name="T32" fmla="*/ 0 w 123"/>
                <a:gd name="T33" fmla="*/ 55 h 123"/>
                <a:gd name="T34" fmla="*/ 0 w 123"/>
                <a:gd name="T35" fmla="*/ 69 h 123"/>
                <a:gd name="T36" fmla="*/ 18 w 123"/>
                <a:gd name="T37" fmla="*/ 73 h 123"/>
                <a:gd name="T38" fmla="*/ 23 w 123"/>
                <a:gd name="T39" fmla="*/ 85 h 123"/>
                <a:gd name="T40" fmla="*/ 13 w 123"/>
                <a:gd name="T41" fmla="*/ 100 h 123"/>
                <a:gd name="T42" fmla="*/ 23 w 123"/>
                <a:gd name="T43" fmla="*/ 110 h 123"/>
                <a:gd name="T44" fmla="*/ 39 w 123"/>
                <a:gd name="T45" fmla="*/ 101 h 123"/>
                <a:gd name="T46" fmla="*/ 50 w 123"/>
                <a:gd name="T47" fmla="*/ 106 h 123"/>
                <a:gd name="T48" fmla="*/ 55 w 123"/>
                <a:gd name="T49" fmla="*/ 123 h 123"/>
                <a:gd name="T50" fmla="*/ 69 w 123"/>
                <a:gd name="T51" fmla="*/ 123 h 123"/>
                <a:gd name="T52" fmla="*/ 73 w 123"/>
                <a:gd name="T53" fmla="*/ 106 h 123"/>
                <a:gd name="T54" fmla="*/ 85 w 123"/>
                <a:gd name="T55" fmla="*/ 101 h 123"/>
                <a:gd name="T56" fmla="*/ 100 w 123"/>
                <a:gd name="T57" fmla="*/ 110 h 123"/>
                <a:gd name="T58" fmla="*/ 110 w 123"/>
                <a:gd name="T59" fmla="*/ 100 h 123"/>
                <a:gd name="T60" fmla="*/ 101 w 123"/>
                <a:gd name="T61" fmla="*/ 85 h 123"/>
                <a:gd name="T62" fmla="*/ 106 w 123"/>
                <a:gd name="T63" fmla="*/ 73 h 123"/>
                <a:gd name="T64" fmla="*/ 123 w 123"/>
                <a:gd name="T65" fmla="*/ 69 h 123"/>
                <a:gd name="T66" fmla="*/ 62 w 123"/>
                <a:gd name="T67" fmla="*/ 87 h 123"/>
                <a:gd name="T68" fmla="*/ 36 w 123"/>
                <a:gd name="T69" fmla="*/ 62 h 123"/>
                <a:gd name="T70" fmla="*/ 62 w 123"/>
                <a:gd name="T71" fmla="*/ 36 h 123"/>
                <a:gd name="T72" fmla="*/ 87 w 123"/>
                <a:gd name="T73" fmla="*/ 62 h 123"/>
                <a:gd name="T74" fmla="*/ 62 w 123"/>
                <a:gd name="T75" fmla="*/ 8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23">
                  <a:moveTo>
                    <a:pt x="123" y="69"/>
                  </a:moveTo>
                  <a:cubicBezTo>
                    <a:pt x="123" y="55"/>
                    <a:pt x="123" y="55"/>
                    <a:pt x="123" y="55"/>
                  </a:cubicBezTo>
                  <a:cubicBezTo>
                    <a:pt x="116" y="53"/>
                    <a:pt x="110" y="51"/>
                    <a:pt x="106" y="50"/>
                  </a:cubicBezTo>
                  <a:cubicBezTo>
                    <a:pt x="105" y="46"/>
                    <a:pt x="103" y="42"/>
                    <a:pt x="101" y="38"/>
                  </a:cubicBezTo>
                  <a:cubicBezTo>
                    <a:pt x="103" y="35"/>
                    <a:pt x="107" y="30"/>
                    <a:pt x="110" y="23"/>
                  </a:cubicBezTo>
                  <a:cubicBezTo>
                    <a:pt x="100" y="13"/>
                    <a:pt x="100" y="13"/>
                    <a:pt x="100" y="13"/>
                  </a:cubicBezTo>
                  <a:cubicBezTo>
                    <a:pt x="94" y="17"/>
                    <a:pt x="88" y="20"/>
                    <a:pt x="85" y="23"/>
                  </a:cubicBezTo>
                  <a:cubicBezTo>
                    <a:pt x="81" y="20"/>
                    <a:pt x="77" y="19"/>
                    <a:pt x="73" y="18"/>
                  </a:cubicBezTo>
                  <a:cubicBezTo>
                    <a:pt x="72" y="14"/>
                    <a:pt x="71" y="7"/>
                    <a:pt x="69" y="0"/>
                  </a:cubicBezTo>
                  <a:cubicBezTo>
                    <a:pt x="55" y="0"/>
                    <a:pt x="55" y="0"/>
                    <a:pt x="55" y="0"/>
                  </a:cubicBezTo>
                  <a:cubicBezTo>
                    <a:pt x="53" y="7"/>
                    <a:pt x="51" y="14"/>
                    <a:pt x="51" y="18"/>
                  </a:cubicBezTo>
                  <a:cubicBezTo>
                    <a:pt x="46" y="19"/>
                    <a:pt x="42" y="20"/>
                    <a:pt x="39" y="23"/>
                  </a:cubicBezTo>
                  <a:cubicBezTo>
                    <a:pt x="35" y="20"/>
                    <a:pt x="30" y="17"/>
                    <a:pt x="23" y="13"/>
                  </a:cubicBezTo>
                  <a:cubicBezTo>
                    <a:pt x="13" y="23"/>
                    <a:pt x="13" y="23"/>
                    <a:pt x="13" y="23"/>
                  </a:cubicBezTo>
                  <a:cubicBezTo>
                    <a:pt x="17" y="29"/>
                    <a:pt x="20" y="35"/>
                    <a:pt x="23" y="38"/>
                  </a:cubicBezTo>
                  <a:cubicBezTo>
                    <a:pt x="20" y="42"/>
                    <a:pt x="19" y="46"/>
                    <a:pt x="18" y="50"/>
                  </a:cubicBezTo>
                  <a:cubicBezTo>
                    <a:pt x="14" y="51"/>
                    <a:pt x="7" y="52"/>
                    <a:pt x="0" y="55"/>
                  </a:cubicBezTo>
                  <a:cubicBezTo>
                    <a:pt x="0" y="69"/>
                    <a:pt x="0" y="69"/>
                    <a:pt x="0" y="69"/>
                  </a:cubicBezTo>
                  <a:cubicBezTo>
                    <a:pt x="7" y="71"/>
                    <a:pt x="14" y="72"/>
                    <a:pt x="18" y="73"/>
                  </a:cubicBezTo>
                  <a:cubicBezTo>
                    <a:pt x="19" y="77"/>
                    <a:pt x="20" y="81"/>
                    <a:pt x="23" y="85"/>
                  </a:cubicBezTo>
                  <a:cubicBezTo>
                    <a:pt x="20" y="88"/>
                    <a:pt x="17" y="94"/>
                    <a:pt x="13" y="100"/>
                  </a:cubicBezTo>
                  <a:cubicBezTo>
                    <a:pt x="23" y="110"/>
                    <a:pt x="23" y="110"/>
                    <a:pt x="23" y="110"/>
                  </a:cubicBezTo>
                  <a:cubicBezTo>
                    <a:pt x="30" y="107"/>
                    <a:pt x="35" y="103"/>
                    <a:pt x="39" y="101"/>
                  </a:cubicBezTo>
                  <a:cubicBezTo>
                    <a:pt x="42" y="103"/>
                    <a:pt x="46" y="105"/>
                    <a:pt x="50" y="106"/>
                  </a:cubicBezTo>
                  <a:cubicBezTo>
                    <a:pt x="51" y="110"/>
                    <a:pt x="52" y="116"/>
                    <a:pt x="55" y="123"/>
                  </a:cubicBezTo>
                  <a:cubicBezTo>
                    <a:pt x="69" y="123"/>
                    <a:pt x="69" y="123"/>
                    <a:pt x="69" y="123"/>
                  </a:cubicBezTo>
                  <a:cubicBezTo>
                    <a:pt x="71" y="116"/>
                    <a:pt x="72" y="110"/>
                    <a:pt x="73" y="106"/>
                  </a:cubicBezTo>
                  <a:cubicBezTo>
                    <a:pt x="77" y="105"/>
                    <a:pt x="81" y="103"/>
                    <a:pt x="85" y="101"/>
                  </a:cubicBezTo>
                  <a:cubicBezTo>
                    <a:pt x="88" y="103"/>
                    <a:pt x="94" y="107"/>
                    <a:pt x="100" y="110"/>
                  </a:cubicBezTo>
                  <a:cubicBezTo>
                    <a:pt x="110" y="100"/>
                    <a:pt x="110" y="100"/>
                    <a:pt x="110" y="100"/>
                  </a:cubicBezTo>
                  <a:cubicBezTo>
                    <a:pt x="107" y="94"/>
                    <a:pt x="103" y="88"/>
                    <a:pt x="101" y="85"/>
                  </a:cubicBezTo>
                  <a:cubicBezTo>
                    <a:pt x="103" y="81"/>
                    <a:pt x="105" y="77"/>
                    <a:pt x="106" y="73"/>
                  </a:cubicBezTo>
                  <a:cubicBezTo>
                    <a:pt x="110" y="72"/>
                    <a:pt x="116" y="71"/>
                    <a:pt x="123" y="69"/>
                  </a:cubicBezTo>
                  <a:close/>
                  <a:moveTo>
                    <a:pt x="62" y="87"/>
                  </a:moveTo>
                  <a:cubicBezTo>
                    <a:pt x="48" y="87"/>
                    <a:pt x="36" y="76"/>
                    <a:pt x="36" y="62"/>
                  </a:cubicBezTo>
                  <a:cubicBezTo>
                    <a:pt x="36" y="48"/>
                    <a:pt x="48" y="36"/>
                    <a:pt x="62" y="36"/>
                  </a:cubicBezTo>
                  <a:cubicBezTo>
                    <a:pt x="76" y="36"/>
                    <a:pt x="87" y="48"/>
                    <a:pt x="87" y="62"/>
                  </a:cubicBezTo>
                  <a:cubicBezTo>
                    <a:pt x="87" y="76"/>
                    <a:pt x="76" y="87"/>
                    <a:pt x="62" y="87"/>
                  </a:cubicBezTo>
                  <a:close/>
                </a:path>
              </a:pathLst>
            </a:custGeom>
            <a:solidFill>
              <a:srgbClr val="F8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组合 11"/>
          <p:cNvGrpSpPr/>
          <p:nvPr/>
        </p:nvGrpSpPr>
        <p:grpSpPr>
          <a:xfrm>
            <a:off x="1357756" y="3300329"/>
            <a:ext cx="585697" cy="591767"/>
            <a:chOff x="1161870" y="2238935"/>
            <a:chExt cx="646377" cy="657458"/>
          </a:xfrm>
        </p:grpSpPr>
        <p:sp>
          <p:nvSpPr>
            <p:cNvPr id="13" name="Oval 23"/>
            <p:cNvSpPr>
              <a:spLocks noChangeArrowheads="1"/>
            </p:cNvSpPr>
            <p:nvPr/>
          </p:nvSpPr>
          <p:spPr bwMode="auto">
            <a:xfrm>
              <a:off x="1405646" y="2493792"/>
              <a:ext cx="147744" cy="151437"/>
            </a:xfrm>
            <a:prstGeom prst="ellipse">
              <a:avLst/>
            </a:prstGeom>
            <a:solidFill>
              <a:srgbClr val="F8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24"/>
            <p:cNvSpPr>
              <a:spLocks noEditPoints="1"/>
            </p:cNvSpPr>
            <p:nvPr/>
          </p:nvSpPr>
          <p:spPr bwMode="auto">
            <a:xfrm>
              <a:off x="1161870" y="2238935"/>
              <a:ext cx="646377" cy="657458"/>
            </a:xfrm>
            <a:custGeom>
              <a:avLst/>
              <a:gdLst>
                <a:gd name="T0" fmla="*/ 74 w 74"/>
                <a:gd name="T1" fmla="*/ 42 h 75"/>
                <a:gd name="T2" fmla="*/ 74 w 74"/>
                <a:gd name="T3" fmla="*/ 33 h 75"/>
                <a:gd name="T4" fmla="*/ 63 w 74"/>
                <a:gd name="T5" fmla="*/ 31 h 75"/>
                <a:gd name="T6" fmla="*/ 60 w 74"/>
                <a:gd name="T7" fmla="*/ 23 h 75"/>
                <a:gd name="T8" fmla="*/ 66 w 74"/>
                <a:gd name="T9" fmla="*/ 14 h 75"/>
                <a:gd name="T10" fmla="*/ 60 w 74"/>
                <a:gd name="T11" fmla="*/ 8 h 75"/>
                <a:gd name="T12" fmla="*/ 51 w 74"/>
                <a:gd name="T13" fmla="*/ 14 h 75"/>
                <a:gd name="T14" fmla="*/ 44 w 74"/>
                <a:gd name="T15" fmla="*/ 11 h 75"/>
                <a:gd name="T16" fmla="*/ 41 w 74"/>
                <a:gd name="T17" fmla="*/ 0 h 75"/>
                <a:gd name="T18" fmla="*/ 32 w 74"/>
                <a:gd name="T19" fmla="*/ 0 h 75"/>
                <a:gd name="T20" fmla="*/ 30 w 74"/>
                <a:gd name="T21" fmla="*/ 11 h 75"/>
                <a:gd name="T22" fmla="*/ 23 w 74"/>
                <a:gd name="T23" fmla="*/ 14 h 75"/>
                <a:gd name="T24" fmla="*/ 13 w 74"/>
                <a:gd name="T25" fmla="*/ 8 h 75"/>
                <a:gd name="T26" fmla="*/ 7 w 74"/>
                <a:gd name="T27" fmla="*/ 14 h 75"/>
                <a:gd name="T28" fmla="*/ 13 w 74"/>
                <a:gd name="T29" fmla="*/ 23 h 75"/>
                <a:gd name="T30" fmla="*/ 10 w 74"/>
                <a:gd name="T31" fmla="*/ 31 h 75"/>
                <a:gd name="T32" fmla="*/ 0 w 74"/>
                <a:gd name="T33" fmla="*/ 33 h 75"/>
                <a:gd name="T34" fmla="*/ 0 w 74"/>
                <a:gd name="T35" fmla="*/ 42 h 75"/>
                <a:gd name="T36" fmla="*/ 10 w 74"/>
                <a:gd name="T37" fmla="*/ 44 h 75"/>
                <a:gd name="T38" fmla="*/ 13 w 74"/>
                <a:gd name="T39" fmla="*/ 52 h 75"/>
                <a:gd name="T40" fmla="*/ 7 w 74"/>
                <a:gd name="T41" fmla="*/ 61 h 75"/>
                <a:gd name="T42" fmla="*/ 13 w 74"/>
                <a:gd name="T43" fmla="*/ 67 h 75"/>
                <a:gd name="T44" fmla="*/ 23 w 74"/>
                <a:gd name="T45" fmla="*/ 61 h 75"/>
                <a:gd name="T46" fmla="*/ 30 w 74"/>
                <a:gd name="T47" fmla="*/ 64 h 75"/>
                <a:gd name="T48" fmla="*/ 32 w 74"/>
                <a:gd name="T49" fmla="*/ 75 h 75"/>
                <a:gd name="T50" fmla="*/ 41 w 74"/>
                <a:gd name="T51" fmla="*/ 75 h 75"/>
                <a:gd name="T52" fmla="*/ 43 w 74"/>
                <a:gd name="T53" fmla="*/ 64 h 75"/>
                <a:gd name="T54" fmla="*/ 51 w 74"/>
                <a:gd name="T55" fmla="*/ 61 h 75"/>
                <a:gd name="T56" fmla="*/ 60 w 74"/>
                <a:gd name="T57" fmla="*/ 67 h 75"/>
                <a:gd name="T58" fmla="*/ 66 w 74"/>
                <a:gd name="T59" fmla="*/ 61 h 75"/>
                <a:gd name="T60" fmla="*/ 60 w 74"/>
                <a:gd name="T61" fmla="*/ 52 h 75"/>
                <a:gd name="T62" fmla="*/ 63 w 74"/>
                <a:gd name="T63" fmla="*/ 44 h 75"/>
                <a:gd name="T64" fmla="*/ 74 w 74"/>
                <a:gd name="T65" fmla="*/ 42 h 75"/>
                <a:gd name="T66" fmla="*/ 37 w 74"/>
                <a:gd name="T67" fmla="*/ 53 h 75"/>
                <a:gd name="T68" fmla="*/ 21 w 74"/>
                <a:gd name="T69" fmla="*/ 37 h 75"/>
                <a:gd name="T70" fmla="*/ 37 w 74"/>
                <a:gd name="T71" fmla="*/ 22 h 75"/>
                <a:gd name="T72" fmla="*/ 52 w 74"/>
                <a:gd name="T73" fmla="*/ 37 h 75"/>
                <a:gd name="T74" fmla="*/ 37 w 74"/>
                <a:gd name="T75" fmla="*/ 5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4" h="75">
                  <a:moveTo>
                    <a:pt x="74" y="42"/>
                  </a:moveTo>
                  <a:cubicBezTo>
                    <a:pt x="74" y="33"/>
                    <a:pt x="74" y="33"/>
                    <a:pt x="74" y="33"/>
                  </a:cubicBezTo>
                  <a:cubicBezTo>
                    <a:pt x="70" y="32"/>
                    <a:pt x="66" y="31"/>
                    <a:pt x="63" y="31"/>
                  </a:cubicBezTo>
                  <a:cubicBezTo>
                    <a:pt x="63" y="28"/>
                    <a:pt x="62" y="26"/>
                    <a:pt x="60" y="23"/>
                  </a:cubicBezTo>
                  <a:cubicBezTo>
                    <a:pt x="62" y="22"/>
                    <a:pt x="64" y="18"/>
                    <a:pt x="66" y="14"/>
                  </a:cubicBezTo>
                  <a:cubicBezTo>
                    <a:pt x="60" y="8"/>
                    <a:pt x="60" y="8"/>
                    <a:pt x="60" y="8"/>
                  </a:cubicBezTo>
                  <a:cubicBezTo>
                    <a:pt x="56" y="10"/>
                    <a:pt x="53" y="12"/>
                    <a:pt x="51" y="14"/>
                  </a:cubicBezTo>
                  <a:cubicBezTo>
                    <a:pt x="49" y="12"/>
                    <a:pt x="46" y="11"/>
                    <a:pt x="44" y="11"/>
                  </a:cubicBezTo>
                  <a:cubicBezTo>
                    <a:pt x="43" y="8"/>
                    <a:pt x="42" y="4"/>
                    <a:pt x="41" y="0"/>
                  </a:cubicBezTo>
                  <a:cubicBezTo>
                    <a:pt x="32" y="0"/>
                    <a:pt x="32" y="0"/>
                    <a:pt x="32" y="0"/>
                  </a:cubicBezTo>
                  <a:cubicBezTo>
                    <a:pt x="31" y="4"/>
                    <a:pt x="30" y="8"/>
                    <a:pt x="30" y="11"/>
                  </a:cubicBezTo>
                  <a:cubicBezTo>
                    <a:pt x="27" y="11"/>
                    <a:pt x="25" y="12"/>
                    <a:pt x="23" y="14"/>
                  </a:cubicBezTo>
                  <a:cubicBezTo>
                    <a:pt x="21" y="12"/>
                    <a:pt x="17" y="10"/>
                    <a:pt x="13" y="8"/>
                  </a:cubicBezTo>
                  <a:cubicBezTo>
                    <a:pt x="7" y="14"/>
                    <a:pt x="7" y="14"/>
                    <a:pt x="7" y="14"/>
                  </a:cubicBezTo>
                  <a:cubicBezTo>
                    <a:pt x="9" y="18"/>
                    <a:pt x="12" y="21"/>
                    <a:pt x="13" y="23"/>
                  </a:cubicBezTo>
                  <a:cubicBezTo>
                    <a:pt x="12" y="26"/>
                    <a:pt x="11" y="28"/>
                    <a:pt x="10" y="31"/>
                  </a:cubicBezTo>
                  <a:cubicBezTo>
                    <a:pt x="8" y="31"/>
                    <a:pt x="4" y="32"/>
                    <a:pt x="0" y="33"/>
                  </a:cubicBezTo>
                  <a:cubicBezTo>
                    <a:pt x="0" y="42"/>
                    <a:pt x="0" y="42"/>
                    <a:pt x="0" y="42"/>
                  </a:cubicBezTo>
                  <a:cubicBezTo>
                    <a:pt x="4" y="43"/>
                    <a:pt x="8" y="44"/>
                    <a:pt x="10" y="44"/>
                  </a:cubicBezTo>
                  <a:cubicBezTo>
                    <a:pt x="11" y="47"/>
                    <a:pt x="12" y="49"/>
                    <a:pt x="13" y="52"/>
                  </a:cubicBezTo>
                  <a:cubicBezTo>
                    <a:pt x="12" y="53"/>
                    <a:pt x="9" y="57"/>
                    <a:pt x="7" y="61"/>
                  </a:cubicBezTo>
                  <a:cubicBezTo>
                    <a:pt x="13" y="67"/>
                    <a:pt x="13" y="67"/>
                    <a:pt x="13" y="67"/>
                  </a:cubicBezTo>
                  <a:cubicBezTo>
                    <a:pt x="17" y="65"/>
                    <a:pt x="21" y="63"/>
                    <a:pt x="23" y="61"/>
                  </a:cubicBezTo>
                  <a:cubicBezTo>
                    <a:pt x="25" y="62"/>
                    <a:pt x="27" y="64"/>
                    <a:pt x="30" y="64"/>
                  </a:cubicBezTo>
                  <a:cubicBezTo>
                    <a:pt x="30" y="66"/>
                    <a:pt x="31" y="71"/>
                    <a:pt x="32" y="75"/>
                  </a:cubicBezTo>
                  <a:cubicBezTo>
                    <a:pt x="41" y="75"/>
                    <a:pt x="41" y="75"/>
                    <a:pt x="41" y="75"/>
                  </a:cubicBezTo>
                  <a:cubicBezTo>
                    <a:pt x="42" y="71"/>
                    <a:pt x="43" y="67"/>
                    <a:pt x="43" y="64"/>
                  </a:cubicBezTo>
                  <a:cubicBezTo>
                    <a:pt x="46" y="64"/>
                    <a:pt x="49" y="63"/>
                    <a:pt x="51" y="61"/>
                  </a:cubicBezTo>
                  <a:cubicBezTo>
                    <a:pt x="53" y="63"/>
                    <a:pt x="56" y="65"/>
                    <a:pt x="60" y="67"/>
                  </a:cubicBezTo>
                  <a:cubicBezTo>
                    <a:pt x="66" y="61"/>
                    <a:pt x="66" y="61"/>
                    <a:pt x="66" y="61"/>
                  </a:cubicBezTo>
                  <a:cubicBezTo>
                    <a:pt x="64" y="57"/>
                    <a:pt x="62" y="54"/>
                    <a:pt x="60" y="52"/>
                  </a:cubicBezTo>
                  <a:cubicBezTo>
                    <a:pt x="62" y="49"/>
                    <a:pt x="63" y="47"/>
                    <a:pt x="63" y="44"/>
                  </a:cubicBezTo>
                  <a:cubicBezTo>
                    <a:pt x="66" y="44"/>
                    <a:pt x="70" y="43"/>
                    <a:pt x="74" y="42"/>
                  </a:cubicBezTo>
                  <a:close/>
                  <a:moveTo>
                    <a:pt x="37" y="53"/>
                  </a:moveTo>
                  <a:cubicBezTo>
                    <a:pt x="28" y="53"/>
                    <a:pt x="21" y="46"/>
                    <a:pt x="21" y="37"/>
                  </a:cubicBezTo>
                  <a:cubicBezTo>
                    <a:pt x="21" y="29"/>
                    <a:pt x="28" y="22"/>
                    <a:pt x="37" y="22"/>
                  </a:cubicBezTo>
                  <a:cubicBezTo>
                    <a:pt x="45" y="22"/>
                    <a:pt x="52" y="29"/>
                    <a:pt x="52" y="37"/>
                  </a:cubicBezTo>
                  <a:cubicBezTo>
                    <a:pt x="52" y="46"/>
                    <a:pt x="45" y="53"/>
                    <a:pt x="37" y="53"/>
                  </a:cubicBezTo>
                  <a:close/>
                </a:path>
              </a:pathLst>
            </a:custGeom>
            <a:solidFill>
              <a:srgbClr val="F8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5" name="组合 14"/>
          <p:cNvGrpSpPr/>
          <p:nvPr/>
        </p:nvGrpSpPr>
        <p:grpSpPr>
          <a:xfrm>
            <a:off x="3425892" y="3526869"/>
            <a:ext cx="411661" cy="408918"/>
            <a:chOff x="2713174" y="2408839"/>
            <a:chExt cx="454310" cy="454310"/>
          </a:xfrm>
        </p:grpSpPr>
        <p:sp>
          <p:nvSpPr>
            <p:cNvPr id="16" name="Oval 25"/>
            <p:cNvSpPr>
              <a:spLocks noChangeArrowheads="1"/>
            </p:cNvSpPr>
            <p:nvPr/>
          </p:nvSpPr>
          <p:spPr bwMode="auto">
            <a:xfrm>
              <a:off x="2886772" y="2582437"/>
              <a:ext cx="103420" cy="103420"/>
            </a:xfrm>
            <a:prstGeom prst="ellipse">
              <a:avLst/>
            </a:prstGeom>
            <a:solidFill>
              <a:srgbClr val="F8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6"/>
            <p:cNvSpPr>
              <a:spLocks noEditPoints="1"/>
            </p:cNvSpPr>
            <p:nvPr/>
          </p:nvSpPr>
          <p:spPr bwMode="auto">
            <a:xfrm>
              <a:off x="2713174" y="2408839"/>
              <a:ext cx="454310" cy="454310"/>
            </a:xfrm>
            <a:custGeom>
              <a:avLst/>
              <a:gdLst>
                <a:gd name="T0" fmla="*/ 52 w 52"/>
                <a:gd name="T1" fmla="*/ 29 h 52"/>
                <a:gd name="T2" fmla="*/ 52 w 52"/>
                <a:gd name="T3" fmla="*/ 23 h 52"/>
                <a:gd name="T4" fmla="*/ 45 w 52"/>
                <a:gd name="T5" fmla="*/ 21 h 52"/>
                <a:gd name="T6" fmla="*/ 43 w 52"/>
                <a:gd name="T7" fmla="*/ 16 h 52"/>
                <a:gd name="T8" fmla="*/ 47 w 52"/>
                <a:gd name="T9" fmla="*/ 10 h 52"/>
                <a:gd name="T10" fmla="*/ 42 w 52"/>
                <a:gd name="T11" fmla="*/ 5 h 52"/>
                <a:gd name="T12" fmla="*/ 36 w 52"/>
                <a:gd name="T13" fmla="*/ 9 h 52"/>
                <a:gd name="T14" fmla="*/ 31 w 52"/>
                <a:gd name="T15" fmla="*/ 7 h 52"/>
                <a:gd name="T16" fmla="*/ 29 w 52"/>
                <a:gd name="T17" fmla="*/ 0 h 52"/>
                <a:gd name="T18" fmla="*/ 23 w 52"/>
                <a:gd name="T19" fmla="*/ 0 h 52"/>
                <a:gd name="T20" fmla="*/ 21 w 52"/>
                <a:gd name="T21" fmla="*/ 7 h 52"/>
                <a:gd name="T22" fmla="*/ 16 w 52"/>
                <a:gd name="T23" fmla="*/ 9 h 52"/>
                <a:gd name="T24" fmla="*/ 9 w 52"/>
                <a:gd name="T25" fmla="*/ 5 h 52"/>
                <a:gd name="T26" fmla="*/ 5 w 52"/>
                <a:gd name="T27" fmla="*/ 10 h 52"/>
                <a:gd name="T28" fmla="*/ 9 w 52"/>
                <a:gd name="T29" fmla="*/ 16 h 52"/>
                <a:gd name="T30" fmla="*/ 7 w 52"/>
                <a:gd name="T31" fmla="*/ 21 h 52"/>
                <a:gd name="T32" fmla="*/ 0 w 52"/>
                <a:gd name="T33" fmla="*/ 23 h 52"/>
                <a:gd name="T34" fmla="*/ 0 w 52"/>
                <a:gd name="T35" fmla="*/ 29 h 52"/>
                <a:gd name="T36" fmla="*/ 7 w 52"/>
                <a:gd name="T37" fmla="*/ 31 h 52"/>
                <a:gd name="T38" fmla="*/ 9 w 52"/>
                <a:gd name="T39" fmla="*/ 36 h 52"/>
                <a:gd name="T40" fmla="*/ 5 w 52"/>
                <a:gd name="T41" fmla="*/ 42 h 52"/>
                <a:gd name="T42" fmla="*/ 9 w 52"/>
                <a:gd name="T43" fmla="*/ 47 h 52"/>
                <a:gd name="T44" fmla="*/ 16 w 52"/>
                <a:gd name="T45" fmla="*/ 43 h 52"/>
                <a:gd name="T46" fmla="*/ 21 w 52"/>
                <a:gd name="T47" fmla="*/ 45 h 52"/>
                <a:gd name="T48" fmla="*/ 23 w 52"/>
                <a:gd name="T49" fmla="*/ 52 h 52"/>
                <a:gd name="T50" fmla="*/ 29 w 52"/>
                <a:gd name="T51" fmla="*/ 52 h 52"/>
                <a:gd name="T52" fmla="*/ 31 w 52"/>
                <a:gd name="T53" fmla="*/ 45 h 52"/>
                <a:gd name="T54" fmla="*/ 36 w 52"/>
                <a:gd name="T55" fmla="*/ 43 h 52"/>
                <a:gd name="T56" fmla="*/ 42 w 52"/>
                <a:gd name="T57" fmla="*/ 47 h 52"/>
                <a:gd name="T58" fmla="*/ 47 w 52"/>
                <a:gd name="T59" fmla="*/ 42 h 52"/>
                <a:gd name="T60" fmla="*/ 43 w 52"/>
                <a:gd name="T61" fmla="*/ 36 h 52"/>
                <a:gd name="T62" fmla="*/ 45 w 52"/>
                <a:gd name="T63" fmla="*/ 31 h 52"/>
                <a:gd name="T64" fmla="*/ 52 w 52"/>
                <a:gd name="T65" fmla="*/ 29 h 52"/>
                <a:gd name="T66" fmla="*/ 26 w 52"/>
                <a:gd name="T67" fmla="*/ 37 h 52"/>
                <a:gd name="T68" fmla="*/ 15 w 52"/>
                <a:gd name="T69" fmla="*/ 26 h 52"/>
                <a:gd name="T70" fmla="*/ 26 w 52"/>
                <a:gd name="T71" fmla="*/ 15 h 52"/>
                <a:gd name="T72" fmla="*/ 37 w 52"/>
                <a:gd name="T73" fmla="*/ 26 h 52"/>
                <a:gd name="T74" fmla="*/ 26 w 52"/>
                <a:gd name="T75" fmla="*/ 3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2">
                  <a:moveTo>
                    <a:pt x="52" y="29"/>
                  </a:moveTo>
                  <a:cubicBezTo>
                    <a:pt x="52" y="23"/>
                    <a:pt x="52" y="23"/>
                    <a:pt x="52" y="23"/>
                  </a:cubicBezTo>
                  <a:cubicBezTo>
                    <a:pt x="49" y="22"/>
                    <a:pt x="47" y="22"/>
                    <a:pt x="45" y="21"/>
                  </a:cubicBezTo>
                  <a:cubicBezTo>
                    <a:pt x="44" y="19"/>
                    <a:pt x="44" y="18"/>
                    <a:pt x="43" y="16"/>
                  </a:cubicBezTo>
                  <a:cubicBezTo>
                    <a:pt x="44" y="15"/>
                    <a:pt x="45" y="12"/>
                    <a:pt x="47" y="10"/>
                  </a:cubicBezTo>
                  <a:cubicBezTo>
                    <a:pt x="42" y="5"/>
                    <a:pt x="42" y="5"/>
                    <a:pt x="42" y="5"/>
                  </a:cubicBezTo>
                  <a:cubicBezTo>
                    <a:pt x="40" y="7"/>
                    <a:pt x="37" y="8"/>
                    <a:pt x="36" y="9"/>
                  </a:cubicBezTo>
                  <a:cubicBezTo>
                    <a:pt x="34" y="8"/>
                    <a:pt x="33" y="8"/>
                    <a:pt x="31" y="7"/>
                  </a:cubicBezTo>
                  <a:cubicBezTo>
                    <a:pt x="30" y="5"/>
                    <a:pt x="30" y="3"/>
                    <a:pt x="29" y="0"/>
                  </a:cubicBezTo>
                  <a:cubicBezTo>
                    <a:pt x="23" y="0"/>
                    <a:pt x="23" y="0"/>
                    <a:pt x="23" y="0"/>
                  </a:cubicBezTo>
                  <a:cubicBezTo>
                    <a:pt x="22" y="3"/>
                    <a:pt x="21" y="5"/>
                    <a:pt x="21" y="7"/>
                  </a:cubicBezTo>
                  <a:cubicBezTo>
                    <a:pt x="19" y="8"/>
                    <a:pt x="18" y="8"/>
                    <a:pt x="16" y="9"/>
                  </a:cubicBezTo>
                  <a:cubicBezTo>
                    <a:pt x="15" y="8"/>
                    <a:pt x="12" y="7"/>
                    <a:pt x="9" y="5"/>
                  </a:cubicBezTo>
                  <a:cubicBezTo>
                    <a:pt x="5" y="10"/>
                    <a:pt x="5" y="10"/>
                    <a:pt x="5" y="10"/>
                  </a:cubicBezTo>
                  <a:cubicBezTo>
                    <a:pt x="7" y="12"/>
                    <a:pt x="8" y="15"/>
                    <a:pt x="9" y="16"/>
                  </a:cubicBezTo>
                  <a:cubicBezTo>
                    <a:pt x="8" y="18"/>
                    <a:pt x="8" y="19"/>
                    <a:pt x="7" y="21"/>
                  </a:cubicBezTo>
                  <a:cubicBezTo>
                    <a:pt x="5" y="21"/>
                    <a:pt x="3" y="22"/>
                    <a:pt x="0" y="23"/>
                  </a:cubicBezTo>
                  <a:cubicBezTo>
                    <a:pt x="0" y="29"/>
                    <a:pt x="0" y="29"/>
                    <a:pt x="0" y="29"/>
                  </a:cubicBezTo>
                  <a:cubicBezTo>
                    <a:pt x="2" y="30"/>
                    <a:pt x="5" y="31"/>
                    <a:pt x="7" y="31"/>
                  </a:cubicBezTo>
                  <a:cubicBezTo>
                    <a:pt x="7" y="33"/>
                    <a:pt x="8" y="34"/>
                    <a:pt x="9" y="36"/>
                  </a:cubicBezTo>
                  <a:cubicBezTo>
                    <a:pt x="8" y="37"/>
                    <a:pt x="7" y="40"/>
                    <a:pt x="5" y="42"/>
                  </a:cubicBezTo>
                  <a:cubicBezTo>
                    <a:pt x="9" y="47"/>
                    <a:pt x="9" y="47"/>
                    <a:pt x="9" y="47"/>
                  </a:cubicBezTo>
                  <a:cubicBezTo>
                    <a:pt x="12" y="45"/>
                    <a:pt x="15" y="44"/>
                    <a:pt x="16" y="43"/>
                  </a:cubicBezTo>
                  <a:cubicBezTo>
                    <a:pt x="18" y="44"/>
                    <a:pt x="19" y="44"/>
                    <a:pt x="21" y="45"/>
                  </a:cubicBezTo>
                  <a:cubicBezTo>
                    <a:pt x="21" y="47"/>
                    <a:pt x="22" y="49"/>
                    <a:pt x="23" y="52"/>
                  </a:cubicBezTo>
                  <a:cubicBezTo>
                    <a:pt x="29" y="52"/>
                    <a:pt x="29" y="52"/>
                    <a:pt x="29" y="52"/>
                  </a:cubicBezTo>
                  <a:cubicBezTo>
                    <a:pt x="30" y="49"/>
                    <a:pt x="30" y="47"/>
                    <a:pt x="31" y="45"/>
                  </a:cubicBezTo>
                  <a:cubicBezTo>
                    <a:pt x="33" y="44"/>
                    <a:pt x="34" y="44"/>
                    <a:pt x="36" y="43"/>
                  </a:cubicBezTo>
                  <a:cubicBezTo>
                    <a:pt x="37" y="44"/>
                    <a:pt x="40" y="45"/>
                    <a:pt x="42" y="47"/>
                  </a:cubicBezTo>
                  <a:cubicBezTo>
                    <a:pt x="47" y="42"/>
                    <a:pt x="47" y="42"/>
                    <a:pt x="47" y="42"/>
                  </a:cubicBezTo>
                  <a:cubicBezTo>
                    <a:pt x="45" y="40"/>
                    <a:pt x="44" y="37"/>
                    <a:pt x="43" y="36"/>
                  </a:cubicBezTo>
                  <a:cubicBezTo>
                    <a:pt x="44" y="34"/>
                    <a:pt x="44" y="33"/>
                    <a:pt x="45" y="31"/>
                  </a:cubicBezTo>
                  <a:cubicBezTo>
                    <a:pt x="46" y="31"/>
                    <a:pt x="49" y="30"/>
                    <a:pt x="52" y="29"/>
                  </a:cubicBezTo>
                  <a:close/>
                  <a:moveTo>
                    <a:pt x="26" y="37"/>
                  </a:moveTo>
                  <a:cubicBezTo>
                    <a:pt x="20" y="37"/>
                    <a:pt x="15" y="32"/>
                    <a:pt x="15" y="26"/>
                  </a:cubicBezTo>
                  <a:cubicBezTo>
                    <a:pt x="15" y="20"/>
                    <a:pt x="20" y="15"/>
                    <a:pt x="26" y="15"/>
                  </a:cubicBezTo>
                  <a:cubicBezTo>
                    <a:pt x="32" y="15"/>
                    <a:pt x="37" y="20"/>
                    <a:pt x="37" y="26"/>
                  </a:cubicBezTo>
                  <a:cubicBezTo>
                    <a:pt x="37" y="32"/>
                    <a:pt x="32" y="37"/>
                    <a:pt x="26" y="37"/>
                  </a:cubicBezTo>
                  <a:close/>
                </a:path>
              </a:pathLst>
            </a:custGeom>
            <a:solidFill>
              <a:srgbClr val="F8F9F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9937" name="AutoShape 1" descr="C:\Users\s\AppData\Roaming\Tencent\Users\470874925\QQ\WinTemp\RichOle\}U}Q7B%5%SYT%UU[XJHCR.png"/>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lstStyle/>
          <a:p>
            <a:endParaRPr lang="zh-CN" altLang="en-US"/>
          </a:p>
        </p:txBody>
      </p:sp>
      <p:sp>
        <p:nvSpPr>
          <p:cNvPr id="22" name="标题 21"/>
          <p:cNvSpPr>
            <a:spLocks noGrp="1"/>
          </p:cNvSpPr>
          <p:nvPr>
            <p:ph type="title"/>
          </p:nvPr>
        </p:nvSpPr>
        <p:spPr/>
        <p:txBody>
          <a:bodyPr>
            <a:normAutofit/>
          </a:bodyPr>
          <a:lstStyle/>
          <a:p>
            <a:r>
              <a:rPr lang="zh-CN" altLang="en-US" dirty="0" smtClean="0">
                <a:latin typeface="微软雅黑" panose="020B0503020204020204" pitchFamily="34" charset="-122"/>
                <a:ea typeface="微软雅黑" panose="020B0503020204020204" pitchFamily="34" charset="-122"/>
              </a:rPr>
              <a:t>高分其实很简单，做到以下几</a:t>
            </a:r>
            <a:r>
              <a:rPr lang="zh-CN" altLang="en-US" dirty="0" smtClean="0">
                <a:latin typeface="微软雅黑" panose="020B0503020204020204" pitchFamily="34" charset="-122"/>
                <a:ea typeface="微软雅黑" panose="020B0503020204020204" pitchFamily="34" charset="-122"/>
              </a:rPr>
              <a:t>点就可以：</a:t>
            </a:r>
            <a:endParaRPr lang="zh-CN" altLang="en-US" dirty="0"/>
          </a:p>
        </p:txBody>
      </p:sp>
      <p:sp>
        <p:nvSpPr>
          <p:cNvPr id="23" name="燕尾形 22"/>
          <p:cNvSpPr/>
          <p:nvPr/>
        </p:nvSpPr>
        <p:spPr>
          <a:xfrm>
            <a:off x="4921504" y="5354116"/>
            <a:ext cx="1480723" cy="654724"/>
          </a:xfrm>
          <a:prstGeom prst="chevron">
            <a:avLst>
              <a:gd name="adj" fmla="val 2051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en-US" altLang="zh-CN" sz="2000" dirty="0" smtClean="0">
                <a:solidFill>
                  <a:srgbClr val="FFFF00"/>
                </a:solidFill>
                <a:latin typeface="+mj-ea"/>
                <a:ea typeface="+mj-ea"/>
              </a:rPr>
              <a:t>5</a:t>
            </a:r>
            <a:endParaRPr lang="zh-CN" altLang="en-US" sz="2000" dirty="0">
              <a:solidFill>
                <a:srgbClr val="FFFF00"/>
              </a:solidFill>
              <a:latin typeface="+mj-ea"/>
              <a:ea typeface="+mj-ea"/>
            </a:endParaRPr>
          </a:p>
        </p:txBody>
      </p:sp>
      <p:sp>
        <p:nvSpPr>
          <p:cNvPr id="24" name="矩形 23"/>
          <p:cNvSpPr/>
          <p:nvPr/>
        </p:nvSpPr>
        <p:spPr>
          <a:xfrm>
            <a:off x="6544882" y="1114566"/>
            <a:ext cx="3438017" cy="646331"/>
          </a:xfrm>
          <a:prstGeom prst="rect">
            <a:avLst/>
          </a:prstGeom>
        </p:spPr>
        <p:txBody>
          <a:bodyPr wrap="square">
            <a:spAutoFit/>
          </a:bodyPr>
          <a:lstStyle/>
          <a:p>
            <a:pPr algn="ctr">
              <a:lnSpc>
                <a:spcPct val="150000"/>
              </a:lnSpc>
              <a:spcAft>
                <a:spcPts val="600"/>
              </a:spcAft>
            </a:pPr>
            <a:r>
              <a:rPr lang="zh-CN" altLang="en-US" sz="2400" dirty="0" smtClean="0">
                <a:solidFill>
                  <a:schemeClr val="tx1">
                    <a:lumMod val="50000"/>
                    <a:lumOff val="50000"/>
                  </a:schemeClr>
                </a:solidFill>
                <a:latin typeface="+mn-ea"/>
              </a:rPr>
              <a:t>认真预习（非常重要）</a:t>
            </a:r>
            <a:endParaRPr lang="en-US" altLang="zh-CN" sz="2400" dirty="0">
              <a:solidFill>
                <a:schemeClr val="tx1">
                  <a:lumMod val="50000"/>
                  <a:lumOff val="50000"/>
                </a:schemeClr>
              </a:solidFill>
              <a:latin typeface="+mn-ea"/>
            </a:endParaRPr>
          </a:p>
        </p:txBody>
      </p:sp>
      <p:sp>
        <p:nvSpPr>
          <p:cNvPr id="25" name="矩形 24"/>
          <p:cNvSpPr/>
          <p:nvPr/>
        </p:nvSpPr>
        <p:spPr>
          <a:xfrm>
            <a:off x="6708885" y="2071106"/>
            <a:ext cx="1453604" cy="646331"/>
          </a:xfrm>
          <a:prstGeom prst="rect">
            <a:avLst/>
          </a:prstGeom>
        </p:spPr>
        <p:txBody>
          <a:bodyPr wrap="square">
            <a:spAutoFit/>
          </a:bodyPr>
          <a:lstStyle/>
          <a:p>
            <a:pPr>
              <a:lnSpc>
                <a:spcPct val="150000"/>
              </a:lnSpc>
              <a:spcAft>
                <a:spcPts val="600"/>
              </a:spcAft>
            </a:pPr>
            <a:r>
              <a:rPr lang="zh-CN" altLang="en-US" sz="2400" dirty="0" smtClean="0">
                <a:solidFill>
                  <a:schemeClr val="tx1">
                    <a:lumMod val="50000"/>
                    <a:lumOff val="50000"/>
                  </a:schemeClr>
                </a:solidFill>
                <a:latin typeface="+mn-ea"/>
              </a:rPr>
              <a:t>独立思考</a:t>
            </a:r>
            <a:endParaRPr lang="en-US" altLang="zh-CN" sz="2400" dirty="0">
              <a:solidFill>
                <a:schemeClr val="tx1">
                  <a:lumMod val="50000"/>
                  <a:lumOff val="50000"/>
                </a:schemeClr>
              </a:solidFill>
              <a:latin typeface="+mn-ea"/>
            </a:endParaRPr>
          </a:p>
        </p:txBody>
      </p:sp>
      <p:sp>
        <p:nvSpPr>
          <p:cNvPr id="26" name="矩形 25"/>
          <p:cNvSpPr/>
          <p:nvPr/>
        </p:nvSpPr>
        <p:spPr>
          <a:xfrm>
            <a:off x="6599508" y="3041360"/>
            <a:ext cx="5438694" cy="646331"/>
          </a:xfrm>
          <a:prstGeom prst="rect">
            <a:avLst/>
          </a:prstGeom>
        </p:spPr>
        <p:txBody>
          <a:bodyPr wrap="square">
            <a:spAutoFit/>
          </a:bodyPr>
          <a:lstStyle/>
          <a:p>
            <a:pPr>
              <a:lnSpc>
                <a:spcPct val="150000"/>
              </a:lnSpc>
              <a:spcAft>
                <a:spcPts val="600"/>
              </a:spcAft>
            </a:pPr>
            <a:r>
              <a:rPr lang="zh-CN" altLang="en-US" sz="2400" dirty="0" smtClean="0">
                <a:solidFill>
                  <a:schemeClr val="tx1">
                    <a:lumMod val="50000"/>
                    <a:lumOff val="50000"/>
                  </a:schemeClr>
                </a:solidFill>
                <a:latin typeface="+mn-ea"/>
              </a:rPr>
              <a:t>及时发现并解决问题，老师就在你身边</a:t>
            </a:r>
            <a:endParaRPr lang="en-US" altLang="zh-CN" sz="2400" dirty="0">
              <a:solidFill>
                <a:schemeClr val="tx1">
                  <a:lumMod val="50000"/>
                  <a:lumOff val="50000"/>
                </a:schemeClr>
              </a:solidFill>
              <a:latin typeface="+mn-ea"/>
            </a:endParaRPr>
          </a:p>
        </p:txBody>
      </p:sp>
      <p:sp>
        <p:nvSpPr>
          <p:cNvPr id="27" name="矩形 26"/>
          <p:cNvSpPr/>
          <p:nvPr/>
        </p:nvSpPr>
        <p:spPr>
          <a:xfrm>
            <a:off x="6558228" y="3892707"/>
            <a:ext cx="4959856" cy="1135054"/>
          </a:xfrm>
          <a:prstGeom prst="rect">
            <a:avLst/>
          </a:prstGeom>
        </p:spPr>
        <p:txBody>
          <a:bodyPr wrap="square">
            <a:spAutoFit/>
          </a:bodyPr>
          <a:lstStyle/>
          <a:p>
            <a:pPr>
              <a:lnSpc>
                <a:spcPct val="150000"/>
              </a:lnSpc>
              <a:spcAft>
                <a:spcPts val="600"/>
              </a:spcAft>
            </a:pPr>
            <a:r>
              <a:rPr lang="zh-CN" altLang="en-US" sz="2400" dirty="0" smtClean="0">
                <a:solidFill>
                  <a:schemeClr val="tx1">
                    <a:lumMod val="50000"/>
                    <a:lumOff val="50000"/>
                  </a:schemeClr>
                </a:solidFill>
                <a:latin typeface="+mn-ea"/>
              </a:rPr>
              <a:t>实验报告字迹整洁，数据没错，分析有过程，结论表述正确</a:t>
            </a:r>
            <a:endParaRPr lang="en-US" altLang="zh-CN" sz="2400" dirty="0">
              <a:solidFill>
                <a:schemeClr val="tx1">
                  <a:lumMod val="50000"/>
                  <a:lumOff val="50000"/>
                </a:schemeClr>
              </a:solidFill>
              <a:latin typeface="+mn-ea"/>
            </a:endParaRPr>
          </a:p>
        </p:txBody>
      </p:sp>
      <p:sp>
        <p:nvSpPr>
          <p:cNvPr id="28" name="矩形 27"/>
          <p:cNvSpPr/>
          <p:nvPr/>
        </p:nvSpPr>
        <p:spPr>
          <a:xfrm>
            <a:off x="6625033" y="5306019"/>
            <a:ext cx="4620727" cy="581057"/>
          </a:xfrm>
          <a:prstGeom prst="rect">
            <a:avLst/>
          </a:prstGeom>
        </p:spPr>
        <p:txBody>
          <a:bodyPr wrap="square">
            <a:spAutoFit/>
          </a:bodyPr>
          <a:lstStyle/>
          <a:p>
            <a:pPr>
              <a:lnSpc>
                <a:spcPct val="150000"/>
              </a:lnSpc>
              <a:spcAft>
                <a:spcPts val="600"/>
              </a:spcAft>
            </a:pPr>
            <a:r>
              <a:rPr lang="zh-CN" altLang="en-US" sz="2400" dirty="0" smtClean="0">
                <a:solidFill>
                  <a:schemeClr val="tx1">
                    <a:lumMod val="50000"/>
                    <a:lumOff val="50000"/>
                  </a:schemeClr>
                </a:solidFill>
                <a:latin typeface="+mn-ea"/>
              </a:rPr>
              <a:t>不迟到，不旷课，爱惜实验室</a:t>
            </a:r>
            <a:endParaRPr lang="en-US" altLang="zh-CN" sz="2400" dirty="0">
              <a:solidFill>
                <a:schemeClr val="tx1">
                  <a:lumMod val="50000"/>
                  <a:lumOff val="50000"/>
                </a:schemeClr>
              </a:solidFill>
              <a:latin typeface="+mn-ea"/>
            </a:endParaRPr>
          </a:p>
        </p:txBody>
      </p:sp>
      <p:sp>
        <p:nvSpPr>
          <p:cNvPr id="29" name="燕尾形 28"/>
          <p:cNvSpPr/>
          <p:nvPr/>
        </p:nvSpPr>
        <p:spPr>
          <a:xfrm>
            <a:off x="4932542" y="4151616"/>
            <a:ext cx="1480723" cy="654724"/>
          </a:xfrm>
          <a:prstGeom prst="chevron">
            <a:avLst>
              <a:gd name="adj" fmla="val 2051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en-US" altLang="zh-CN" sz="2000" dirty="0" smtClean="0">
                <a:solidFill>
                  <a:srgbClr val="FFFF00"/>
                </a:solidFill>
                <a:latin typeface="+mj-ea"/>
                <a:ea typeface="+mj-ea"/>
              </a:rPr>
              <a:t>4</a:t>
            </a:r>
            <a:endParaRPr lang="zh-CN" altLang="en-US" sz="2000" dirty="0">
              <a:solidFill>
                <a:srgbClr val="FFFF00"/>
              </a:solidFill>
              <a:latin typeface="+mj-ea"/>
              <a:ea typeface="+mj-ea"/>
            </a:endParaRPr>
          </a:p>
        </p:txBody>
      </p:sp>
      <p:sp>
        <p:nvSpPr>
          <p:cNvPr id="30" name="燕尾形 29"/>
          <p:cNvSpPr/>
          <p:nvPr/>
        </p:nvSpPr>
        <p:spPr>
          <a:xfrm>
            <a:off x="4921550" y="3108059"/>
            <a:ext cx="1480723" cy="654724"/>
          </a:xfrm>
          <a:prstGeom prst="chevron">
            <a:avLst>
              <a:gd name="adj" fmla="val 205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en-US" altLang="zh-CN" sz="2000" dirty="0" smtClean="0">
                <a:solidFill>
                  <a:srgbClr val="FFFF00"/>
                </a:solidFill>
                <a:latin typeface="+mj-ea"/>
                <a:ea typeface="+mj-ea"/>
              </a:rPr>
              <a:t>3</a:t>
            </a:r>
            <a:endParaRPr lang="zh-CN" altLang="en-US" sz="2000" dirty="0">
              <a:solidFill>
                <a:srgbClr val="FFFF00"/>
              </a:solidFill>
              <a:latin typeface="+mj-ea"/>
              <a:ea typeface="+mj-ea"/>
            </a:endParaRPr>
          </a:p>
        </p:txBody>
      </p:sp>
      <p:sp>
        <p:nvSpPr>
          <p:cNvPr id="31" name="燕尾形 30"/>
          <p:cNvSpPr/>
          <p:nvPr/>
        </p:nvSpPr>
        <p:spPr>
          <a:xfrm>
            <a:off x="4892290" y="2133520"/>
            <a:ext cx="1480723" cy="654724"/>
          </a:xfrm>
          <a:prstGeom prst="chevron">
            <a:avLst>
              <a:gd name="adj" fmla="val 205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en-US" altLang="zh-CN" sz="2000" dirty="0" smtClean="0">
                <a:solidFill>
                  <a:srgbClr val="FFFF00"/>
                </a:solidFill>
                <a:latin typeface="+mj-ea"/>
                <a:ea typeface="+mj-ea"/>
                <a:sym typeface="+mn-ea"/>
              </a:rPr>
              <a:t>2</a:t>
            </a:r>
            <a:endParaRPr lang="zh-CN" altLang="en-US" sz="2000" dirty="0">
              <a:solidFill>
                <a:srgbClr val="FFFF00"/>
              </a:solidFill>
              <a:latin typeface="+mj-ea"/>
              <a:ea typeface="+mj-ea"/>
            </a:endParaRPr>
          </a:p>
        </p:txBody>
      </p:sp>
      <p:sp>
        <p:nvSpPr>
          <p:cNvPr id="32" name="燕尾形 31"/>
          <p:cNvSpPr/>
          <p:nvPr/>
        </p:nvSpPr>
        <p:spPr>
          <a:xfrm>
            <a:off x="4854873" y="1158303"/>
            <a:ext cx="1480723" cy="654724"/>
          </a:xfrm>
          <a:prstGeom prst="chevron">
            <a:avLst>
              <a:gd name="adj" fmla="val 205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altLang="zh-CN" sz="2000" dirty="0" smtClean="0">
                <a:solidFill>
                  <a:srgbClr val="FFFF00"/>
                </a:solidFill>
                <a:latin typeface="+mj-ea"/>
                <a:ea typeface="+mj-ea"/>
              </a:rPr>
              <a:t>1</a:t>
            </a:r>
            <a:endParaRPr lang="zh-CN" altLang="en-US" sz="2000" dirty="0">
              <a:solidFill>
                <a:srgbClr val="FFFF00"/>
              </a:solidFill>
              <a:latin typeface="+mj-ea"/>
              <a:ea typeface="+mj-ea"/>
            </a:endParaRPr>
          </a:p>
        </p:txBody>
      </p:sp>
    </p:spTree>
    <p:custDataLst>
      <p:tags r:id="rId1"/>
    </p:custData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8" presetClass="emph" presetSubtype="0" fill="hold" nodeType="withEffect">
                                  <p:stCondLst>
                                    <p:cond delay="0"/>
                                  </p:stCondLst>
                                  <p:childTnLst>
                                    <p:animRot by="21600000">
                                      <p:cBhvr>
                                        <p:cTn id="20" dur="2000" fill="hold"/>
                                        <p:tgtEl>
                                          <p:spTgt spid="9"/>
                                        </p:tgtEl>
                                        <p:attrNameLst>
                                          <p:attrName>r</p:attrName>
                                        </p:attrNameLst>
                                      </p:cBhvr>
                                    </p:animRot>
                                  </p:childTnLst>
                                </p:cTn>
                              </p:par>
                              <p:par>
                                <p:cTn id="21" presetID="53" presetClass="entr" presetSubtype="16" fill="hold" nodeType="withEffect">
                                  <p:stCondLst>
                                    <p:cond delay="50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8" presetClass="emph" presetSubtype="0" fill="hold" nodeType="withEffect">
                                  <p:stCondLst>
                                    <p:cond delay="500"/>
                                  </p:stCondLst>
                                  <p:childTnLst>
                                    <p:animRot by="21600000">
                                      <p:cBhvr>
                                        <p:cTn id="27" dur="2000" fill="hold"/>
                                        <p:tgtEl>
                                          <p:spTgt spid="12"/>
                                        </p:tgtEl>
                                        <p:attrNameLst>
                                          <p:attrName>r</p:attrName>
                                        </p:attrNameLst>
                                      </p:cBhvr>
                                    </p:animRot>
                                  </p:childTnLst>
                                </p:cTn>
                              </p:par>
                              <p:par>
                                <p:cTn id="28" presetID="53" presetClass="entr" presetSubtype="16" fill="hold" nodeType="withEffect">
                                  <p:stCondLst>
                                    <p:cond delay="80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8" presetClass="emph" presetSubtype="0" fill="hold" nodeType="withEffect">
                                  <p:stCondLst>
                                    <p:cond delay="800"/>
                                  </p:stCondLst>
                                  <p:childTnLst>
                                    <p:animRot by="21600000">
                                      <p:cBhvr>
                                        <p:cTn id="34" dur="2000" fill="hold"/>
                                        <p:tgtEl>
                                          <p:spTgt spid="15"/>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0-#ppt_w/2"/>
                                          </p:val>
                                        </p:tav>
                                        <p:tav tm="100000">
                                          <p:val>
                                            <p:strVal val="#ppt_x"/>
                                          </p:val>
                                        </p:tav>
                                      </p:tavLst>
                                    </p:anim>
                                    <p:anim calcmode="lin" valueType="num">
                                      <p:cBhvr additive="base">
                                        <p:cTn id="40" dur="500" fill="hold"/>
                                        <p:tgtEl>
                                          <p:spTgt spid="32"/>
                                        </p:tgtEl>
                                        <p:attrNameLst>
                                          <p:attrName>ppt_y</p:attrName>
                                        </p:attrNameLst>
                                      </p:cBhvr>
                                      <p:tavLst>
                                        <p:tav tm="0">
                                          <p:val>
                                            <p:strVal val="#ppt_y"/>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750"/>
                                        <p:tgtEl>
                                          <p:spTgt spid="24"/>
                                        </p:tgtEl>
                                      </p:cBhvr>
                                    </p:animEffect>
                                    <p:anim calcmode="lin" valueType="num">
                                      <p:cBhvr>
                                        <p:cTn id="44" dur="750" fill="hold"/>
                                        <p:tgtEl>
                                          <p:spTgt spid="24"/>
                                        </p:tgtEl>
                                        <p:attrNameLst>
                                          <p:attrName>ppt_x</p:attrName>
                                        </p:attrNameLst>
                                      </p:cBhvr>
                                      <p:tavLst>
                                        <p:tav tm="0">
                                          <p:val>
                                            <p:strVal val="#ppt_x"/>
                                          </p:val>
                                        </p:tav>
                                        <p:tav tm="100000">
                                          <p:val>
                                            <p:strVal val="#ppt_x"/>
                                          </p:val>
                                        </p:tav>
                                      </p:tavLst>
                                    </p:anim>
                                    <p:anim calcmode="lin" valueType="num">
                                      <p:cBhvr>
                                        <p:cTn id="4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p:tgtEl>
                                          <p:spTgt spid="31"/>
                                        </p:tgtEl>
                                        <p:attrNameLst>
                                          <p:attrName>ppt_x</p:attrName>
                                        </p:attrNameLst>
                                      </p:cBhvr>
                                      <p:tavLst>
                                        <p:tav tm="0">
                                          <p:val>
                                            <p:strVal val="#ppt_x-#ppt_w*1.125000"/>
                                          </p:val>
                                        </p:tav>
                                        <p:tav tm="100000">
                                          <p:val>
                                            <p:strVal val="#ppt_x"/>
                                          </p:val>
                                        </p:tav>
                                      </p:tavLst>
                                    </p:anim>
                                    <p:animEffect transition="in" filter="wipe(right)">
                                      <p:cBhvr>
                                        <p:cTn id="51" dur="500"/>
                                        <p:tgtEl>
                                          <p:spTgt spid="31"/>
                                        </p:tgtEl>
                                      </p:cBhvr>
                                    </p:animEffect>
                                  </p:childTnLst>
                                </p:cTn>
                              </p:par>
                              <p:par>
                                <p:cTn id="52" presetID="47"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750"/>
                                        <p:tgtEl>
                                          <p:spTgt spid="25"/>
                                        </p:tgtEl>
                                      </p:cBhvr>
                                    </p:animEffect>
                                    <p:anim calcmode="lin" valueType="num">
                                      <p:cBhvr>
                                        <p:cTn id="55" dur="750" fill="hold"/>
                                        <p:tgtEl>
                                          <p:spTgt spid="25"/>
                                        </p:tgtEl>
                                        <p:attrNameLst>
                                          <p:attrName>ppt_x</p:attrName>
                                        </p:attrNameLst>
                                      </p:cBhvr>
                                      <p:tavLst>
                                        <p:tav tm="0">
                                          <p:val>
                                            <p:strVal val="#ppt_x"/>
                                          </p:val>
                                        </p:tav>
                                        <p:tav tm="100000">
                                          <p:val>
                                            <p:strVal val="#ppt_x"/>
                                          </p:val>
                                        </p:tav>
                                      </p:tavLst>
                                    </p:anim>
                                    <p:anim calcmode="lin" valueType="num">
                                      <p:cBhvr>
                                        <p:cTn id="56"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p:tgtEl>
                                          <p:spTgt spid="30"/>
                                        </p:tgtEl>
                                        <p:attrNameLst>
                                          <p:attrName>ppt_x</p:attrName>
                                        </p:attrNameLst>
                                      </p:cBhvr>
                                      <p:tavLst>
                                        <p:tav tm="0">
                                          <p:val>
                                            <p:strVal val="#ppt_x-#ppt_w*1.125000"/>
                                          </p:val>
                                        </p:tav>
                                        <p:tav tm="100000">
                                          <p:val>
                                            <p:strVal val="#ppt_x"/>
                                          </p:val>
                                        </p:tav>
                                      </p:tavLst>
                                    </p:anim>
                                    <p:animEffect transition="in" filter="wipe(right)">
                                      <p:cBhvr>
                                        <p:cTn id="62" dur="500"/>
                                        <p:tgtEl>
                                          <p:spTgt spid="30"/>
                                        </p:tgtEl>
                                      </p:cBhvr>
                                    </p:animEffect>
                                  </p:childTnLst>
                                </p:cTn>
                              </p:par>
                            </p:childTnLst>
                          </p:cTn>
                        </p:par>
                        <p:par>
                          <p:cTn id="63" fill="hold">
                            <p:stCondLst>
                              <p:cond delay="500"/>
                            </p:stCondLst>
                            <p:childTnLst>
                              <p:par>
                                <p:cTn id="64" presetID="42" presetClass="entr" presetSubtype="0"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750"/>
                                        <p:tgtEl>
                                          <p:spTgt spid="26"/>
                                        </p:tgtEl>
                                      </p:cBhvr>
                                    </p:animEffect>
                                    <p:anim calcmode="lin" valueType="num">
                                      <p:cBhvr>
                                        <p:cTn id="67" dur="750" fill="hold"/>
                                        <p:tgtEl>
                                          <p:spTgt spid="26"/>
                                        </p:tgtEl>
                                        <p:attrNameLst>
                                          <p:attrName>ppt_x</p:attrName>
                                        </p:attrNameLst>
                                      </p:cBhvr>
                                      <p:tavLst>
                                        <p:tav tm="0">
                                          <p:val>
                                            <p:strVal val="#ppt_x"/>
                                          </p:val>
                                        </p:tav>
                                        <p:tav tm="100000">
                                          <p:val>
                                            <p:strVal val="#ppt_x"/>
                                          </p:val>
                                        </p:tav>
                                      </p:tavLst>
                                    </p:anim>
                                    <p:anim calcmode="lin" valueType="num">
                                      <p:cBhvr>
                                        <p:cTn id="68"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2" presetClass="entr" presetSubtype="8"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p:tgtEl>
                                          <p:spTgt spid="29"/>
                                        </p:tgtEl>
                                        <p:attrNameLst>
                                          <p:attrName>ppt_x</p:attrName>
                                        </p:attrNameLst>
                                      </p:cBhvr>
                                      <p:tavLst>
                                        <p:tav tm="0">
                                          <p:val>
                                            <p:strVal val="#ppt_x-#ppt_w*1.125000"/>
                                          </p:val>
                                        </p:tav>
                                        <p:tav tm="100000">
                                          <p:val>
                                            <p:strVal val="#ppt_x"/>
                                          </p:val>
                                        </p:tav>
                                      </p:tavLst>
                                    </p:anim>
                                    <p:animEffect transition="in" filter="wipe(right)">
                                      <p:cBhvr>
                                        <p:cTn id="74" dur="500"/>
                                        <p:tgtEl>
                                          <p:spTgt spid="29"/>
                                        </p:tgtEl>
                                      </p:cBhvr>
                                    </p:animEffect>
                                  </p:childTnLst>
                                </p:cTn>
                              </p:par>
                            </p:childTnLst>
                          </p:cTn>
                        </p:par>
                        <p:par>
                          <p:cTn id="75" fill="hold">
                            <p:stCondLst>
                              <p:cond delay="500"/>
                            </p:stCondLst>
                            <p:childTnLst>
                              <p:par>
                                <p:cTn id="76" presetID="47" presetClass="entr" presetSubtype="0" fill="hold" grpId="0" nodeType="after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fade">
                                      <p:cBhvr>
                                        <p:cTn id="78" dur="750"/>
                                        <p:tgtEl>
                                          <p:spTgt spid="27"/>
                                        </p:tgtEl>
                                      </p:cBhvr>
                                    </p:animEffect>
                                    <p:anim calcmode="lin" valueType="num">
                                      <p:cBhvr>
                                        <p:cTn id="79" dur="750" fill="hold"/>
                                        <p:tgtEl>
                                          <p:spTgt spid="27"/>
                                        </p:tgtEl>
                                        <p:attrNameLst>
                                          <p:attrName>ppt_x</p:attrName>
                                        </p:attrNameLst>
                                      </p:cBhvr>
                                      <p:tavLst>
                                        <p:tav tm="0">
                                          <p:val>
                                            <p:strVal val="#ppt_x"/>
                                          </p:val>
                                        </p:tav>
                                        <p:tav tm="100000">
                                          <p:val>
                                            <p:strVal val="#ppt_x"/>
                                          </p:val>
                                        </p:tav>
                                      </p:tavLst>
                                    </p:anim>
                                    <p:anim calcmode="lin" valueType="num">
                                      <p:cBhvr>
                                        <p:cTn id="80" dur="7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2" presetClass="entr" presetSubtype="8"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p:tgtEl>
                                          <p:spTgt spid="23"/>
                                        </p:tgtEl>
                                        <p:attrNameLst>
                                          <p:attrName>ppt_x</p:attrName>
                                        </p:attrNameLst>
                                      </p:cBhvr>
                                      <p:tavLst>
                                        <p:tav tm="0">
                                          <p:val>
                                            <p:strVal val="#ppt_x-#ppt_w*1.125000"/>
                                          </p:val>
                                        </p:tav>
                                        <p:tav tm="100000">
                                          <p:val>
                                            <p:strVal val="#ppt_x"/>
                                          </p:val>
                                        </p:tav>
                                      </p:tavLst>
                                    </p:anim>
                                    <p:animEffect transition="in" filter="wipe(right)">
                                      <p:cBhvr>
                                        <p:cTn id="86" dur="500"/>
                                        <p:tgtEl>
                                          <p:spTgt spid="23"/>
                                        </p:tgtEl>
                                      </p:cBhvr>
                                    </p:animEffect>
                                  </p:childTnLst>
                                </p:cTn>
                              </p:par>
                            </p:childTnLst>
                          </p:cTn>
                        </p:par>
                        <p:par>
                          <p:cTn id="87" fill="hold">
                            <p:stCondLst>
                              <p:cond delay="500"/>
                            </p:stCondLst>
                            <p:childTnLst>
                              <p:par>
                                <p:cTn id="88" presetID="42" presetClass="entr" presetSubtype="0" fill="hold" grpId="0" nodeType="after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750"/>
                                        <p:tgtEl>
                                          <p:spTgt spid="28"/>
                                        </p:tgtEl>
                                      </p:cBhvr>
                                    </p:animEffect>
                                    <p:anim calcmode="lin" valueType="num">
                                      <p:cBhvr>
                                        <p:cTn id="91" dur="750" fill="hold"/>
                                        <p:tgtEl>
                                          <p:spTgt spid="28"/>
                                        </p:tgtEl>
                                        <p:attrNameLst>
                                          <p:attrName>ppt_x</p:attrName>
                                        </p:attrNameLst>
                                      </p:cBhvr>
                                      <p:tavLst>
                                        <p:tav tm="0">
                                          <p:val>
                                            <p:strVal val="#ppt_x"/>
                                          </p:val>
                                        </p:tav>
                                        <p:tav tm="100000">
                                          <p:val>
                                            <p:strVal val="#ppt_x"/>
                                          </p:val>
                                        </p:tav>
                                      </p:tavLst>
                                    </p:anim>
                                    <p:anim calcmode="lin" valueType="num">
                                      <p:cBhvr>
                                        <p:cTn id="92"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3" grpId="0" bldLvl="0" animBg="1"/>
      <p:bldP spid="24" grpId="0"/>
      <p:bldP spid="25" grpId="0"/>
      <p:bldP spid="26" grpId="0"/>
      <p:bldP spid="27" grpId="0"/>
      <p:bldP spid="28" grpId="0"/>
      <p:bldP spid="29" grpId="0" animBg="1"/>
      <p:bldP spid="30" grpId="0" bldLvl="0" animBg="1"/>
      <p:bldP spid="31" grpId="0" bldLvl="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1904" y="1570207"/>
            <a:ext cx="2998315" cy="1138769"/>
          </a:xfrm>
          <a:prstGeom prst="rect">
            <a:avLst/>
          </a:prstGeom>
        </p:spPr>
        <p:txBody>
          <a:bodyPr wrap="none" lIns="121917" tIns="60958" rIns="121917" bIns="60958">
            <a:spAutoFit/>
          </a:bodyPr>
          <a:lstStyle/>
          <a:p>
            <a:r>
              <a:rPr lang="en-US" altLang="zh-CN" sz="6600">
                <a:solidFill>
                  <a:schemeClr val="tx2"/>
                </a:solidFill>
                <a:latin typeface="Impact" panose="020B0806030902050204" pitchFamily="34" charset="0"/>
              </a:rPr>
              <a:t>PART  01</a:t>
            </a:r>
            <a:endParaRPr lang="en-US" altLang="zh-CN" sz="6600" dirty="0">
              <a:solidFill>
                <a:schemeClr val="tx2"/>
              </a:solidFill>
              <a:latin typeface="Impact" panose="020B0806030902050204" pitchFamily="34" charset="0"/>
            </a:endParaRPr>
          </a:p>
        </p:txBody>
      </p:sp>
      <p:sp>
        <p:nvSpPr>
          <p:cNvPr id="3" name="TextBox 3"/>
          <p:cNvSpPr txBox="1"/>
          <p:nvPr/>
        </p:nvSpPr>
        <p:spPr>
          <a:xfrm>
            <a:off x="681904" y="2589023"/>
            <a:ext cx="4555087" cy="861770"/>
          </a:xfrm>
          <a:prstGeom prst="rect">
            <a:avLst/>
          </a:prstGeom>
          <a:noFill/>
        </p:spPr>
        <p:txBody>
          <a:bodyPr wrap="none" lIns="121917" tIns="60958" rIns="121917" bIns="60958" rtlCol="0">
            <a:spAutoFit/>
          </a:bodyPr>
          <a:lstStyle/>
          <a:p>
            <a:r>
              <a:rPr lang="zh-CN" altLang="en-US" sz="4800" b="1" dirty="0" smtClean="0">
                <a:solidFill>
                  <a:schemeClr val="tx2">
                    <a:lumMod val="75000"/>
                  </a:schemeClr>
                </a:solidFill>
                <a:latin typeface="+mn-ea"/>
              </a:rPr>
              <a:t>实验课上课流程</a:t>
            </a:r>
            <a:endParaRPr lang="zh-CN" altLang="en-US" sz="4800" b="1" dirty="0">
              <a:solidFill>
                <a:schemeClr val="tx2">
                  <a:lumMod val="75000"/>
                </a:schemeClr>
              </a:solidFill>
              <a:latin typeface="+mn-ea"/>
            </a:endParaRPr>
          </a:p>
        </p:txBody>
      </p:sp>
      <p:cxnSp>
        <p:nvCxnSpPr>
          <p:cNvPr id="5" name="直接连接符 4"/>
          <p:cNvCxnSpPr/>
          <p:nvPr/>
        </p:nvCxnSpPr>
        <p:spPr>
          <a:xfrm>
            <a:off x="681904" y="3459176"/>
            <a:ext cx="472022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3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9400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85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135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
          <p:cNvSpPr txBox="1">
            <a:spLocks noChangeArrowheads="1"/>
          </p:cNvSpPr>
          <p:nvPr/>
        </p:nvSpPr>
        <p:spPr bwMode="auto">
          <a:xfrm>
            <a:off x="2919312" y="2216659"/>
            <a:ext cx="2994928" cy="958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7595" b="1" dirty="0" smtClean="0">
                <a:solidFill>
                  <a:srgbClr val="0FB4DB"/>
                </a:solidFill>
                <a:latin typeface="+mn-ea"/>
                <a:ea typeface="+mn-ea"/>
              </a:rPr>
              <a:t>加  油</a:t>
            </a:r>
            <a:endParaRPr lang="zh-CN" altLang="en-US" sz="7595" b="1" dirty="0">
              <a:solidFill>
                <a:srgbClr val="0FB4DB"/>
              </a:solidFill>
              <a:latin typeface="+mn-ea"/>
              <a:ea typeface="+mn-ea"/>
            </a:endParaRPr>
          </a:p>
        </p:txBody>
      </p:sp>
      <p:sp>
        <p:nvSpPr>
          <p:cNvPr id="22" name="Rectangle 4"/>
          <p:cNvSpPr txBox="1">
            <a:spLocks noChangeArrowheads="1"/>
          </p:cNvSpPr>
          <p:nvPr/>
        </p:nvSpPr>
        <p:spPr bwMode="auto">
          <a:xfrm>
            <a:off x="1911127" y="1060191"/>
            <a:ext cx="3675942" cy="5038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400" b="0" dirty="0" smtClean="0">
                <a:solidFill>
                  <a:srgbClr val="0FB4DB"/>
                </a:solidFill>
                <a:latin typeface="+mn-ea"/>
                <a:ea typeface="+mn-ea"/>
              </a:rPr>
              <a:t>每个人都是潜力股！！</a:t>
            </a:r>
            <a:endParaRPr lang="zh-CN" altLang="zh-CN" sz="2400" b="0" dirty="0">
              <a:solidFill>
                <a:srgbClr val="0FB4DB"/>
              </a:solidFill>
              <a:latin typeface="+mn-ea"/>
              <a:ea typeface="+mn-ea"/>
            </a:endParaRPr>
          </a:p>
        </p:txBody>
      </p:sp>
      <p:sp>
        <p:nvSpPr>
          <p:cNvPr id="23" name="Rectangle 4"/>
          <p:cNvSpPr txBox="1">
            <a:spLocks noChangeArrowheads="1"/>
          </p:cNvSpPr>
          <p:nvPr/>
        </p:nvSpPr>
        <p:spPr bwMode="auto">
          <a:xfrm>
            <a:off x="2717674" y="5893032"/>
            <a:ext cx="6334231" cy="3726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r>
              <a:rPr lang="zh-CN" altLang="en-US" sz="2000" b="0" dirty="0" smtClean="0">
                <a:solidFill>
                  <a:srgbClr val="0FB4DB"/>
                </a:solidFill>
                <a:latin typeface="+mn-ea"/>
              </a:rPr>
              <a:t>武汉理工大学电工电子实验中心             </a:t>
            </a:r>
            <a:r>
              <a:rPr lang="en-US" altLang="zh-CN" sz="2000" b="0" dirty="0" smtClean="0">
                <a:solidFill>
                  <a:srgbClr val="0FB4DB"/>
                </a:solidFill>
                <a:latin typeface="+mn-ea"/>
              </a:rPr>
              <a:t>2020.10</a:t>
            </a:r>
            <a:endParaRPr lang="zh-CN" altLang="zh-CN" sz="2000" b="0" dirty="0">
              <a:solidFill>
                <a:srgbClr val="0FB4DB"/>
              </a:solidFill>
              <a:latin typeface="+mn-ea"/>
            </a:endParaRPr>
          </a:p>
        </p:txBody>
      </p:sp>
      <p:sp>
        <p:nvSpPr>
          <p:cNvPr id="9217" name="AutoShape 1" descr="C:\Users\s\AppData\Roaming\Tencent\Users\470874925\QQ\WinTemp\RichOle\}U}Q7B%5%SYT%UU[XJHCR.png"/>
          <p:cNvSpPr>
            <a:spLocks noChangeAspect="1" noChangeArrowheads="1"/>
          </p:cNvSpPr>
          <p:nvPr/>
        </p:nvSpPr>
        <p:spPr bwMode="auto">
          <a:xfrm>
            <a:off x="1291905" y="419450"/>
            <a:ext cx="304800" cy="304800"/>
          </a:xfrm>
          <a:prstGeom prst="rect">
            <a:avLst/>
          </a:prstGeom>
          <a:noFill/>
        </p:spPr>
        <p:txBody>
          <a:bodyPr vert="horz" wrap="square" lIns="91440" tIns="45720" rIns="91440" bIns="45720" numCol="1" anchor="t" anchorCtr="0" compatLnSpc="1"/>
          <a:lstStyle/>
          <a:p>
            <a:endParaRPr lang="zh-CN" altLang="en-US"/>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9"/>
                                        </p:tgtEl>
                                        <p:attrNameLst>
                                          <p:attrName>style.visibility</p:attrName>
                                        </p:attrNameLst>
                                      </p:cBhvr>
                                      <p:to>
                                        <p:strVal val="visible"/>
                                      </p:to>
                                    </p:set>
                                    <p:anim by="(-#ppt_w*2)" calcmode="lin" valueType="num">
                                      <p:cBhvr rctx="PPT">
                                        <p:cTn id="11" dur="500" autoRev="1" fill="hold">
                                          <p:stCondLst>
                                            <p:cond delay="0"/>
                                          </p:stCondLst>
                                        </p:cTn>
                                        <p:tgtEl>
                                          <p:spTgt spid="19"/>
                                        </p:tgtEl>
                                        <p:attrNameLst>
                                          <p:attrName>ppt_w</p:attrName>
                                        </p:attrNameLst>
                                      </p:cBhvr>
                                    </p:anim>
                                    <p:anim by="(#ppt_w*0.50)" calcmode="lin" valueType="num">
                                      <p:cBhvr>
                                        <p:cTn id="12" dur="500" decel="50000" autoRev="1" fill="hold">
                                          <p:stCondLst>
                                            <p:cond delay="0"/>
                                          </p:stCondLst>
                                        </p:cTn>
                                        <p:tgtEl>
                                          <p:spTgt spid="19"/>
                                        </p:tgtEl>
                                        <p:attrNameLst>
                                          <p:attrName>ppt_x</p:attrName>
                                        </p:attrNameLst>
                                      </p:cBhvr>
                                    </p:anim>
                                    <p:anim from="(-#ppt_h/2)" to="(#ppt_y)" calcmode="lin" valueType="num">
                                      <p:cBhvr>
                                        <p:cTn id="13" dur="1000" fill="hold">
                                          <p:stCondLst>
                                            <p:cond delay="0"/>
                                          </p:stCondLst>
                                        </p:cTn>
                                        <p:tgtEl>
                                          <p:spTgt spid="19"/>
                                        </p:tgtEl>
                                        <p:attrNameLst>
                                          <p:attrName>ppt_y</p:attrName>
                                        </p:attrNameLst>
                                      </p:cBhvr>
                                    </p:anim>
                                    <p:animRot by="21600000">
                                      <p:cBhvr>
                                        <p:cTn id="14" dur="1000" fill="hold">
                                          <p:stCondLst>
                                            <p:cond delay="0"/>
                                          </p:stCondLst>
                                        </p:cTn>
                                        <p:tgtEl>
                                          <p:spTgt spid="19"/>
                                        </p:tgtEl>
                                        <p:attrNameLst>
                                          <p:attrName>r</p:attrName>
                                        </p:attrNameLst>
                                      </p:cBhvr>
                                    </p:animRot>
                                  </p:childTnLst>
                                </p:cTn>
                              </p:par>
                            </p:childTnLst>
                          </p:cTn>
                        </p:par>
                        <p:par>
                          <p:cTn id="15" fill="hold">
                            <p:stCondLst>
                              <p:cond delay="1799"/>
                            </p:stCondLst>
                            <p:childTnLst>
                              <p:par>
                                <p:cTn id="16" presetID="31"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400" fill="hold"/>
                                        <p:tgtEl>
                                          <p:spTgt spid="23"/>
                                        </p:tgtEl>
                                        <p:attrNameLst>
                                          <p:attrName>ppt_w</p:attrName>
                                        </p:attrNameLst>
                                      </p:cBhvr>
                                      <p:tavLst>
                                        <p:tav tm="0">
                                          <p:val>
                                            <p:fltVal val="0"/>
                                          </p:val>
                                        </p:tav>
                                        <p:tav tm="100000">
                                          <p:val>
                                            <p:strVal val="#ppt_w"/>
                                          </p:val>
                                        </p:tav>
                                      </p:tavLst>
                                    </p:anim>
                                    <p:anim calcmode="lin" valueType="num">
                                      <p:cBhvr>
                                        <p:cTn id="19" dur="400" fill="hold"/>
                                        <p:tgtEl>
                                          <p:spTgt spid="23"/>
                                        </p:tgtEl>
                                        <p:attrNameLst>
                                          <p:attrName>ppt_h</p:attrName>
                                        </p:attrNameLst>
                                      </p:cBhvr>
                                      <p:tavLst>
                                        <p:tav tm="0">
                                          <p:val>
                                            <p:fltVal val="0"/>
                                          </p:val>
                                        </p:tav>
                                        <p:tav tm="100000">
                                          <p:val>
                                            <p:strVal val="#ppt_h"/>
                                          </p:val>
                                        </p:tav>
                                      </p:tavLst>
                                    </p:anim>
                                    <p:anim calcmode="lin" valueType="num">
                                      <p:cBhvr>
                                        <p:cTn id="20" dur="400" fill="hold"/>
                                        <p:tgtEl>
                                          <p:spTgt spid="23"/>
                                        </p:tgtEl>
                                        <p:attrNameLst>
                                          <p:attrName>style.rotation</p:attrName>
                                        </p:attrNameLst>
                                      </p:cBhvr>
                                      <p:tavLst>
                                        <p:tav tm="0">
                                          <p:val>
                                            <p:fltVal val="90"/>
                                          </p:val>
                                        </p:tav>
                                        <p:tav tm="100000">
                                          <p:val>
                                            <p:fltVal val="0"/>
                                          </p:val>
                                        </p:tav>
                                      </p:tavLst>
                                    </p:anim>
                                    <p:animEffect transition="in" filter="fade">
                                      <p:cBhvr>
                                        <p:cTn id="21" dur="4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燕尾形 59"/>
          <p:cNvSpPr/>
          <p:nvPr/>
        </p:nvSpPr>
        <p:spPr>
          <a:xfrm>
            <a:off x="1070957" y="5168195"/>
            <a:ext cx="1480723" cy="654724"/>
          </a:xfrm>
          <a:prstGeom prst="chevron">
            <a:avLst>
              <a:gd name="adj" fmla="val 20519"/>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a:solidFill>
                  <a:srgbClr val="FFFF00"/>
                </a:solidFill>
                <a:latin typeface="+mj-ea"/>
                <a:ea typeface="+mj-ea"/>
              </a:rPr>
              <a:t>第五步</a:t>
            </a:r>
            <a:endParaRPr lang="zh-CN" altLang="en-US" sz="2000">
              <a:solidFill>
                <a:srgbClr val="FFFF00"/>
              </a:solidFill>
              <a:latin typeface="+mj-ea"/>
              <a:ea typeface="+mj-ea"/>
            </a:endParaRPr>
          </a:p>
        </p:txBody>
      </p:sp>
      <p:sp>
        <p:nvSpPr>
          <p:cNvPr id="61" name="矩形 60"/>
          <p:cNvSpPr/>
          <p:nvPr/>
        </p:nvSpPr>
        <p:spPr>
          <a:xfrm>
            <a:off x="2602056" y="1131344"/>
            <a:ext cx="2201161" cy="581057"/>
          </a:xfrm>
          <a:prstGeom prst="rect">
            <a:avLst/>
          </a:prstGeom>
        </p:spPr>
        <p:txBody>
          <a:bodyPr wrap="square">
            <a:spAutoFit/>
          </a:bodyPr>
          <a:lstStyle/>
          <a:p>
            <a:pPr algn="ctr">
              <a:lnSpc>
                <a:spcPct val="150000"/>
              </a:lnSpc>
              <a:spcAft>
                <a:spcPts val="600"/>
              </a:spcAft>
            </a:pPr>
            <a:r>
              <a:rPr lang="zh-CN" altLang="en-US" sz="2400" dirty="0" smtClean="0">
                <a:solidFill>
                  <a:schemeClr val="tx1">
                    <a:lumMod val="50000"/>
                    <a:lumOff val="50000"/>
                  </a:schemeClr>
                </a:solidFill>
                <a:latin typeface="+mn-ea"/>
              </a:rPr>
              <a:t>看懂实验课表</a:t>
            </a:r>
            <a:endParaRPr lang="en-US" altLang="zh-CN" sz="2400" dirty="0">
              <a:solidFill>
                <a:schemeClr val="tx1">
                  <a:lumMod val="50000"/>
                  <a:lumOff val="50000"/>
                </a:schemeClr>
              </a:solidFill>
              <a:latin typeface="+mn-ea"/>
            </a:endParaRPr>
          </a:p>
        </p:txBody>
      </p:sp>
      <p:sp>
        <p:nvSpPr>
          <p:cNvPr id="62" name="矩形 61"/>
          <p:cNvSpPr/>
          <p:nvPr/>
        </p:nvSpPr>
        <p:spPr>
          <a:xfrm>
            <a:off x="2698946" y="2087884"/>
            <a:ext cx="2201161" cy="581057"/>
          </a:xfrm>
          <a:prstGeom prst="rect">
            <a:avLst/>
          </a:prstGeom>
        </p:spPr>
        <p:txBody>
          <a:bodyPr wrap="square">
            <a:spAutoFit/>
          </a:bodyPr>
          <a:lstStyle/>
          <a:p>
            <a:pPr>
              <a:lnSpc>
                <a:spcPct val="150000"/>
              </a:lnSpc>
              <a:spcAft>
                <a:spcPts val="600"/>
              </a:spcAft>
            </a:pPr>
            <a:r>
              <a:rPr lang="zh-CN" altLang="en-US" sz="2400" dirty="0" smtClean="0">
                <a:solidFill>
                  <a:schemeClr val="tx1">
                    <a:lumMod val="50000"/>
                    <a:lumOff val="50000"/>
                  </a:schemeClr>
                </a:solidFill>
                <a:latin typeface="+mn-ea"/>
              </a:rPr>
              <a:t>做好预习</a:t>
            </a:r>
            <a:endParaRPr lang="en-US" altLang="zh-CN" sz="2400" dirty="0">
              <a:solidFill>
                <a:schemeClr val="tx1">
                  <a:lumMod val="50000"/>
                  <a:lumOff val="50000"/>
                </a:schemeClr>
              </a:solidFill>
              <a:latin typeface="+mn-ea"/>
            </a:endParaRPr>
          </a:p>
        </p:txBody>
      </p:sp>
      <p:sp>
        <p:nvSpPr>
          <p:cNvPr id="63" name="矩形 62"/>
          <p:cNvSpPr/>
          <p:nvPr/>
        </p:nvSpPr>
        <p:spPr>
          <a:xfrm>
            <a:off x="2732184" y="3116861"/>
            <a:ext cx="2201161" cy="581057"/>
          </a:xfrm>
          <a:prstGeom prst="rect">
            <a:avLst/>
          </a:prstGeom>
        </p:spPr>
        <p:txBody>
          <a:bodyPr wrap="square">
            <a:spAutoFit/>
          </a:bodyPr>
          <a:lstStyle/>
          <a:p>
            <a:pPr>
              <a:lnSpc>
                <a:spcPct val="150000"/>
              </a:lnSpc>
              <a:spcAft>
                <a:spcPts val="600"/>
              </a:spcAft>
            </a:pPr>
            <a:r>
              <a:rPr lang="zh-CN" altLang="en-US" sz="2400" dirty="0" smtClean="0">
                <a:solidFill>
                  <a:schemeClr val="tx1">
                    <a:lumMod val="50000"/>
                    <a:lumOff val="50000"/>
                  </a:schemeClr>
                </a:solidFill>
                <a:latin typeface="+mn-ea"/>
              </a:rPr>
              <a:t>提前预约实验</a:t>
            </a:r>
            <a:endParaRPr lang="en-US" altLang="zh-CN" sz="2400" dirty="0">
              <a:solidFill>
                <a:schemeClr val="tx1">
                  <a:lumMod val="50000"/>
                  <a:lumOff val="50000"/>
                </a:schemeClr>
              </a:solidFill>
              <a:latin typeface="+mn-ea"/>
            </a:endParaRPr>
          </a:p>
        </p:txBody>
      </p:sp>
      <p:sp>
        <p:nvSpPr>
          <p:cNvPr id="64" name="矩形 63"/>
          <p:cNvSpPr/>
          <p:nvPr/>
        </p:nvSpPr>
        <p:spPr>
          <a:xfrm>
            <a:off x="2783182" y="4164929"/>
            <a:ext cx="2201161" cy="581057"/>
          </a:xfrm>
          <a:prstGeom prst="rect">
            <a:avLst/>
          </a:prstGeom>
        </p:spPr>
        <p:txBody>
          <a:bodyPr wrap="square">
            <a:spAutoFit/>
          </a:bodyPr>
          <a:lstStyle/>
          <a:p>
            <a:pPr>
              <a:lnSpc>
                <a:spcPct val="150000"/>
              </a:lnSpc>
              <a:spcAft>
                <a:spcPts val="600"/>
              </a:spcAft>
            </a:pPr>
            <a:r>
              <a:rPr lang="zh-CN" altLang="en-US" sz="2400" dirty="0" smtClean="0">
                <a:solidFill>
                  <a:schemeClr val="tx1">
                    <a:lumMod val="50000"/>
                    <a:lumOff val="50000"/>
                  </a:schemeClr>
                </a:solidFill>
                <a:latin typeface="+mn-ea"/>
              </a:rPr>
              <a:t>按时上课</a:t>
            </a:r>
            <a:endParaRPr lang="en-US" altLang="zh-CN" sz="2400" dirty="0">
              <a:solidFill>
                <a:schemeClr val="tx1">
                  <a:lumMod val="50000"/>
                  <a:lumOff val="50000"/>
                </a:schemeClr>
              </a:solidFill>
              <a:latin typeface="+mn-ea"/>
            </a:endParaRPr>
          </a:p>
        </p:txBody>
      </p:sp>
      <p:sp>
        <p:nvSpPr>
          <p:cNvPr id="65" name="矩形 64"/>
          <p:cNvSpPr/>
          <p:nvPr/>
        </p:nvSpPr>
        <p:spPr>
          <a:xfrm>
            <a:off x="2774486" y="5108668"/>
            <a:ext cx="4620727" cy="646331"/>
          </a:xfrm>
          <a:prstGeom prst="rect">
            <a:avLst/>
          </a:prstGeom>
        </p:spPr>
        <p:txBody>
          <a:bodyPr wrap="square">
            <a:spAutoFit/>
          </a:bodyPr>
          <a:lstStyle/>
          <a:p>
            <a:pPr>
              <a:lnSpc>
                <a:spcPct val="150000"/>
              </a:lnSpc>
              <a:spcAft>
                <a:spcPts val="600"/>
              </a:spcAft>
            </a:pPr>
            <a:r>
              <a:rPr lang="zh-CN" altLang="en-US" sz="2400" dirty="0" smtClean="0">
                <a:solidFill>
                  <a:schemeClr val="tx1">
                    <a:lumMod val="50000"/>
                    <a:lumOff val="50000"/>
                  </a:schemeClr>
                </a:solidFill>
                <a:latin typeface="+mn-ea"/>
              </a:rPr>
              <a:t>完成实验报告并当堂交到报告箱</a:t>
            </a:r>
            <a:endParaRPr lang="en-US" altLang="zh-CN" sz="2400" dirty="0">
              <a:solidFill>
                <a:schemeClr val="tx1">
                  <a:lumMod val="50000"/>
                  <a:lumOff val="50000"/>
                </a:schemeClr>
              </a:solidFill>
              <a:latin typeface="+mn-ea"/>
            </a:endParaRPr>
          </a:p>
        </p:txBody>
      </p:sp>
      <p:sp>
        <p:nvSpPr>
          <p:cNvPr id="59" name="燕尾形 58"/>
          <p:cNvSpPr/>
          <p:nvPr/>
        </p:nvSpPr>
        <p:spPr>
          <a:xfrm>
            <a:off x="1081995" y="4160005"/>
            <a:ext cx="1480723" cy="654724"/>
          </a:xfrm>
          <a:prstGeom prst="chevron">
            <a:avLst>
              <a:gd name="adj" fmla="val 20519"/>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a:solidFill>
                  <a:srgbClr val="FFFF00"/>
                </a:solidFill>
                <a:latin typeface="+mj-ea"/>
                <a:ea typeface="+mj-ea"/>
              </a:rPr>
              <a:t>第四步</a:t>
            </a:r>
            <a:endParaRPr lang="zh-CN" altLang="en-US" sz="2000">
              <a:solidFill>
                <a:srgbClr val="FFFF00"/>
              </a:solidFill>
              <a:latin typeface="+mj-ea"/>
              <a:ea typeface="+mj-ea"/>
            </a:endParaRPr>
          </a:p>
        </p:txBody>
      </p:sp>
      <p:sp>
        <p:nvSpPr>
          <p:cNvPr id="56" name="燕尾形 55"/>
          <p:cNvSpPr/>
          <p:nvPr/>
        </p:nvSpPr>
        <p:spPr>
          <a:xfrm>
            <a:off x="1071003" y="3116448"/>
            <a:ext cx="1480723" cy="654724"/>
          </a:xfrm>
          <a:prstGeom prst="chevron">
            <a:avLst>
              <a:gd name="adj" fmla="val 2051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a:solidFill>
                  <a:srgbClr val="FFFF00"/>
                </a:solidFill>
                <a:latin typeface="+mj-ea"/>
                <a:ea typeface="+mj-ea"/>
              </a:rPr>
              <a:t>第三步</a:t>
            </a:r>
            <a:endParaRPr lang="zh-CN" altLang="en-US" sz="2000">
              <a:solidFill>
                <a:srgbClr val="FFFF00"/>
              </a:solidFill>
              <a:latin typeface="+mj-ea"/>
              <a:ea typeface="+mj-ea"/>
            </a:endParaRPr>
          </a:p>
        </p:txBody>
      </p:sp>
      <p:sp>
        <p:nvSpPr>
          <p:cNvPr id="55" name="燕尾形 54"/>
          <p:cNvSpPr/>
          <p:nvPr/>
        </p:nvSpPr>
        <p:spPr>
          <a:xfrm>
            <a:off x="1041743" y="2141909"/>
            <a:ext cx="1480723" cy="654724"/>
          </a:xfrm>
          <a:prstGeom prst="chevron">
            <a:avLst>
              <a:gd name="adj" fmla="val 205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a:solidFill>
                  <a:srgbClr val="FFFF00"/>
                </a:solidFill>
                <a:latin typeface="+mj-ea"/>
                <a:ea typeface="+mj-ea"/>
                <a:sym typeface="+mn-ea"/>
              </a:rPr>
              <a:t>第二步</a:t>
            </a:r>
            <a:endParaRPr lang="zh-CN" altLang="en-US" sz="2000">
              <a:solidFill>
                <a:srgbClr val="FFFF00"/>
              </a:solidFill>
              <a:latin typeface="+mj-ea"/>
              <a:ea typeface="+mj-ea"/>
            </a:endParaRPr>
          </a:p>
        </p:txBody>
      </p:sp>
      <p:sp>
        <p:nvSpPr>
          <p:cNvPr id="10" name="燕尾形 9"/>
          <p:cNvSpPr/>
          <p:nvPr/>
        </p:nvSpPr>
        <p:spPr>
          <a:xfrm>
            <a:off x="1004326" y="1166692"/>
            <a:ext cx="1480723" cy="654724"/>
          </a:xfrm>
          <a:prstGeom prst="chevron">
            <a:avLst>
              <a:gd name="adj" fmla="val 205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zh-CN" altLang="en-US" sz="2000">
                <a:solidFill>
                  <a:srgbClr val="FFFF00"/>
                </a:solidFill>
                <a:latin typeface="+mj-ea"/>
                <a:ea typeface="+mj-ea"/>
              </a:rPr>
              <a:t>第一步</a:t>
            </a:r>
            <a:endParaRPr lang="zh-CN" altLang="en-US" sz="2000" dirty="0">
              <a:solidFill>
                <a:srgbClr val="FFFF00"/>
              </a:solidFill>
              <a:latin typeface="+mj-ea"/>
              <a:ea typeface="+mj-ea"/>
            </a:endParaRPr>
          </a:p>
        </p:txBody>
      </p:sp>
      <p:sp>
        <p:nvSpPr>
          <p:cNvPr id="3" name="标题 2"/>
          <p:cNvSpPr>
            <a:spLocks noGrp="1"/>
          </p:cNvSpPr>
          <p:nvPr>
            <p:ph type="title"/>
          </p:nvPr>
        </p:nvSpPr>
        <p:spPr>
          <a:xfrm>
            <a:off x="526561" y="150202"/>
            <a:ext cx="2357315" cy="663575"/>
          </a:xfrm>
        </p:spPr>
        <p:txBody>
          <a:bodyPr>
            <a:normAutofit/>
          </a:bodyPr>
          <a:lstStyle/>
          <a:p>
            <a:r>
              <a:rPr lang="zh-CN" altLang="en-US" dirty="0" smtClean="0"/>
              <a:t>上课流程</a:t>
            </a:r>
            <a:endParaRPr lang="zh-CN" altLang="en-US" dirty="0"/>
          </a:p>
        </p:txBody>
      </p:sp>
    </p:spTree>
    <p:custDataLst>
      <p:tags r:id="rId1"/>
    </p:custData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750"/>
                                        <p:tgtEl>
                                          <p:spTgt spid="61"/>
                                        </p:tgtEl>
                                      </p:cBhvr>
                                    </p:animEffect>
                                    <p:anim calcmode="lin" valueType="num">
                                      <p:cBhvr>
                                        <p:cTn id="12" dur="750" fill="hold"/>
                                        <p:tgtEl>
                                          <p:spTgt spid="61"/>
                                        </p:tgtEl>
                                        <p:attrNameLst>
                                          <p:attrName>ppt_x</p:attrName>
                                        </p:attrNameLst>
                                      </p:cBhvr>
                                      <p:tavLst>
                                        <p:tav tm="0">
                                          <p:val>
                                            <p:strVal val="#ppt_x"/>
                                          </p:val>
                                        </p:tav>
                                        <p:tav tm="100000">
                                          <p:val>
                                            <p:strVal val="#ppt_x"/>
                                          </p:val>
                                        </p:tav>
                                      </p:tavLst>
                                    </p:anim>
                                    <p:anim calcmode="lin" valueType="num">
                                      <p:cBhvr>
                                        <p:cTn id="13" dur="75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additive="base">
                                        <p:cTn id="18" dur="500"/>
                                        <p:tgtEl>
                                          <p:spTgt spid="55"/>
                                        </p:tgtEl>
                                        <p:attrNameLst>
                                          <p:attrName>ppt_x</p:attrName>
                                        </p:attrNameLst>
                                      </p:cBhvr>
                                      <p:tavLst>
                                        <p:tav tm="0">
                                          <p:val>
                                            <p:strVal val="#ppt_x-#ppt_w*1.125000"/>
                                          </p:val>
                                        </p:tav>
                                        <p:tav tm="100000">
                                          <p:val>
                                            <p:strVal val="#ppt_x"/>
                                          </p:val>
                                        </p:tav>
                                      </p:tavLst>
                                    </p:anim>
                                    <p:animEffect transition="in" filter="wipe(right)">
                                      <p:cBhvr>
                                        <p:cTn id="19" dur="500"/>
                                        <p:tgtEl>
                                          <p:spTgt spid="55"/>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750"/>
                                        <p:tgtEl>
                                          <p:spTgt spid="62"/>
                                        </p:tgtEl>
                                      </p:cBhvr>
                                    </p:animEffect>
                                    <p:anim calcmode="lin" valueType="num">
                                      <p:cBhvr>
                                        <p:cTn id="23" dur="750" fill="hold"/>
                                        <p:tgtEl>
                                          <p:spTgt spid="62"/>
                                        </p:tgtEl>
                                        <p:attrNameLst>
                                          <p:attrName>ppt_x</p:attrName>
                                        </p:attrNameLst>
                                      </p:cBhvr>
                                      <p:tavLst>
                                        <p:tav tm="0">
                                          <p:val>
                                            <p:strVal val="#ppt_x"/>
                                          </p:val>
                                        </p:tav>
                                        <p:tav tm="100000">
                                          <p:val>
                                            <p:strVal val="#ppt_x"/>
                                          </p:val>
                                        </p:tav>
                                      </p:tavLst>
                                    </p:anim>
                                    <p:anim calcmode="lin" valueType="num">
                                      <p:cBhvr>
                                        <p:cTn id="24" dur="75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additive="base">
                                        <p:cTn id="29" dur="500"/>
                                        <p:tgtEl>
                                          <p:spTgt spid="56"/>
                                        </p:tgtEl>
                                        <p:attrNameLst>
                                          <p:attrName>ppt_x</p:attrName>
                                        </p:attrNameLst>
                                      </p:cBhvr>
                                      <p:tavLst>
                                        <p:tav tm="0">
                                          <p:val>
                                            <p:strVal val="#ppt_x-#ppt_w*1.125000"/>
                                          </p:val>
                                        </p:tav>
                                        <p:tav tm="100000">
                                          <p:val>
                                            <p:strVal val="#ppt_x"/>
                                          </p:val>
                                        </p:tav>
                                      </p:tavLst>
                                    </p:anim>
                                    <p:animEffect transition="in" filter="wipe(right)">
                                      <p:cBhvr>
                                        <p:cTn id="30" dur="500"/>
                                        <p:tgtEl>
                                          <p:spTgt spid="56"/>
                                        </p:tgtEl>
                                      </p:cBhvr>
                                    </p:animEffect>
                                  </p:childTnLst>
                                </p:cTn>
                              </p:par>
                            </p:childTnLst>
                          </p:cTn>
                        </p:par>
                        <p:par>
                          <p:cTn id="31" fill="hold">
                            <p:stCondLst>
                              <p:cond delay="500"/>
                            </p:stCondLst>
                            <p:childTnLst>
                              <p:par>
                                <p:cTn id="32" presetID="42" presetClass="entr" presetSubtype="0" fill="hold" grpId="0" nodeType="after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fade">
                                      <p:cBhvr>
                                        <p:cTn id="34" dur="750"/>
                                        <p:tgtEl>
                                          <p:spTgt spid="63"/>
                                        </p:tgtEl>
                                      </p:cBhvr>
                                    </p:animEffect>
                                    <p:anim calcmode="lin" valueType="num">
                                      <p:cBhvr>
                                        <p:cTn id="35" dur="750" fill="hold"/>
                                        <p:tgtEl>
                                          <p:spTgt spid="63"/>
                                        </p:tgtEl>
                                        <p:attrNameLst>
                                          <p:attrName>ppt_x</p:attrName>
                                        </p:attrNameLst>
                                      </p:cBhvr>
                                      <p:tavLst>
                                        <p:tav tm="0">
                                          <p:val>
                                            <p:strVal val="#ppt_x"/>
                                          </p:val>
                                        </p:tav>
                                        <p:tav tm="100000">
                                          <p:val>
                                            <p:strVal val="#ppt_x"/>
                                          </p:val>
                                        </p:tav>
                                      </p:tavLst>
                                    </p:anim>
                                    <p:anim calcmode="lin" valueType="num">
                                      <p:cBhvr>
                                        <p:cTn id="36" dur="75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500"/>
                                        <p:tgtEl>
                                          <p:spTgt spid="59"/>
                                        </p:tgtEl>
                                        <p:attrNameLst>
                                          <p:attrName>ppt_x</p:attrName>
                                        </p:attrNameLst>
                                      </p:cBhvr>
                                      <p:tavLst>
                                        <p:tav tm="0">
                                          <p:val>
                                            <p:strVal val="#ppt_x-#ppt_w*1.125000"/>
                                          </p:val>
                                        </p:tav>
                                        <p:tav tm="100000">
                                          <p:val>
                                            <p:strVal val="#ppt_x"/>
                                          </p:val>
                                        </p:tav>
                                      </p:tavLst>
                                    </p:anim>
                                    <p:animEffect transition="in" filter="wipe(right)">
                                      <p:cBhvr>
                                        <p:cTn id="42" dur="500"/>
                                        <p:tgtEl>
                                          <p:spTgt spid="59"/>
                                        </p:tgtEl>
                                      </p:cBhvr>
                                    </p:animEffect>
                                  </p:childTnLst>
                                </p:cTn>
                              </p:par>
                            </p:childTnLst>
                          </p:cTn>
                        </p:par>
                        <p:par>
                          <p:cTn id="43" fill="hold">
                            <p:stCondLst>
                              <p:cond delay="500"/>
                            </p:stCondLst>
                            <p:childTnLst>
                              <p:par>
                                <p:cTn id="44" presetID="47" presetClass="entr" presetSubtype="0" fill="hold" grpId="0"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750"/>
                                        <p:tgtEl>
                                          <p:spTgt spid="64"/>
                                        </p:tgtEl>
                                      </p:cBhvr>
                                    </p:animEffect>
                                    <p:anim calcmode="lin" valueType="num">
                                      <p:cBhvr>
                                        <p:cTn id="47" dur="750" fill="hold"/>
                                        <p:tgtEl>
                                          <p:spTgt spid="64"/>
                                        </p:tgtEl>
                                        <p:attrNameLst>
                                          <p:attrName>ppt_x</p:attrName>
                                        </p:attrNameLst>
                                      </p:cBhvr>
                                      <p:tavLst>
                                        <p:tav tm="0">
                                          <p:val>
                                            <p:strVal val="#ppt_x"/>
                                          </p:val>
                                        </p:tav>
                                        <p:tav tm="100000">
                                          <p:val>
                                            <p:strVal val="#ppt_x"/>
                                          </p:val>
                                        </p:tav>
                                      </p:tavLst>
                                    </p:anim>
                                    <p:anim calcmode="lin" valueType="num">
                                      <p:cBhvr>
                                        <p:cTn id="48" dur="75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anim calcmode="lin" valueType="num">
                                      <p:cBhvr additive="base">
                                        <p:cTn id="53" dur="500"/>
                                        <p:tgtEl>
                                          <p:spTgt spid="60"/>
                                        </p:tgtEl>
                                        <p:attrNameLst>
                                          <p:attrName>ppt_x</p:attrName>
                                        </p:attrNameLst>
                                      </p:cBhvr>
                                      <p:tavLst>
                                        <p:tav tm="0">
                                          <p:val>
                                            <p:strVal val="#ppt_x-#ppt_w*1.125000"/>
                                          </p:val>
                                        </p:tav>
                                        <p:tav tm="100000">
                                          <p:val>
                                            <p:strVal val="#ppt_x"/>
                                          </p:val>
                                        </p:tav>
                                      </p:tavLst>
                                    </p:anim>
                                    <p:animEffect transition="in" filter="wipe(right)">
                                      <p:cBhvr>
                                        <p:cTn id="54" dur="500"/>
                                        <p:tgtEl>
                                          <p:spTgt spid="60"/>
                                        </p:tgtEl>
                                      </p:cBhvr>
                                    </p:animEffect>
                                  </p:childTnLst>
                                </p:cTn>
                              </p:par>
                            </p:childTnLst>
                          </p:cTn>
                        </p:par>
                        <p:par>
                          <p:cTn id="55" fill="hold">
                            <p:stCondLst>
                              <p:cond delay="500"/>
                            </p:stCondLst>
                            <p:childTnLst>
                              <p:par>
                                <p:cTn id="56" presetID="42" presetClass="entr" presetSubtype="0" fill="hold" grpId="0" nodeType="after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750"/>
                                        <p:tgtEl>
                                          <p:spTgt spid="65"/>
                                        </p:tgtEl>
                                      </p:cBhvr>
                                    </p:animEffect>
                                    <p:anim calcmode="lin" valueType="num">
                                      <p:cBhvr>
                                        <p:cTn id="59" dur="750" fill="hold"/>
                                        <p:tgtEl>
                                          <p:spTgt spid="65"/>
                                        </p:tgtEl>
                                        <p:attrNameLst>
                                          <p:attrName>ppt_x</p:attrName>
                                        </p:attrNameLst>
                                      </p:cBhvr>
                                      <p:tavLst>
                                        <p:tav tm="0">
                                          <p:val>
                                            <p:strVal val="#ppt_x"/>
                                          </p:val>
                                        </p:tav>
                                        <p:tav tm="100000">
                                          <p:val>
                                            <p:strVal val="#ppt_x"/>
                                          </p:val>
                                        </p:tav>
                                      </p:tavLst>
                                    </p:anim>
                                    <p:anim calcmode="lin" valueType="num">
                                      <p:cBhvr>
                                        <p:cTn id="60" dur="75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59" grpId="0" animBg="1"/>
      <p:bldP spid="56" grpId="0" bldLvl="0" animBg="1"/>
      <p:bldP spid="55" grpId="0" bldLvl="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682750" y="144780"/>
            <a:ext cx="5061438" cy="663575"/>
          </a:xfrm>
        </p:spPr>
        <p:txBody>
          <a:bodyPr>
            <a:normAutofit fontScale="90000"/>
          </a:bodyPr>
          <a:lstStyle/>
          <a:p>
            <a:r>
              <a:rPr lang="zh-CN" altLang="en-US" dirty="0" smtClean="0">
                <a:cs typeface="+mn-ea"/>
              </a:rPr>
              <a:t>课表怎么看？（举例说明）</a:t>
            </a:r>
            <a:endParaRPr lang="zh-CN" altLang="en-US" dirty="0"/>
          </a:p>
        </p:txBody>
      </p:sp>
      <p:pic>
        <p:nvPicPr>
          <p:cNvPr id="53250" name="Picture 2" descr="C:\Users\s\AppData\Roaming\Tencent\Users\470874925\QQ\WinTemp\RichOle\)4(~~HSF0UJB4GOCY{]9E6C.png"/>
          <p:cNvPicPr>
            <a:picLocks noChangeAspect="1" noChangeArrowheads="1"/>
          </p:cNvPicPr>
          <p:nvPr/>
        </p:nvPicPr>
        <p:blipFill>
          <a:blip r:embed="rId1"/>
          <a:srcRect/>
          <a:stretch>
            <a:fillRect/>
          </a:stretch>
        </p:blipFill>
        <p:spPr bwMode="auto">
          <a:xfrm>
            <a:off x="1961662" y="1672504"/>
            <a:ext cx="8477250" cy="2619375"/>
          </a:xfrm>
          <a:prstGeom prst="rect">
            <a:avLst/>
          </a:prstGeom>
          <a:noFill/>
        </p:spPr>
      </p:pic>
      <p:sp>
        <p:nvSpPr>
          <p:cNvPr id="22" name="椭圆形标注 21"/>
          <p:cNvSpPr/>
          <p:nvPr/>
        </p:nvSpPr>
        <p:spPr>
          <a:xfrm>
            <a:off x="2032000" y="2055457"/>
            <a:ext cx="1117600" cy="851878"/>
          </a:xfrm>
          <a:prstGeom prst="wedgeEllipseCallout">
            <a:avLst>
              <a:gd name="adj1" fmla="val -80534"/>
              <a:gd name="adj2" fmla="val 3589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656494" y="2610348"/>
            <a:ext cx="1107996" cy="369332"/>
          </a:xfrm>
          <a:prstGeom prst="rect">
            <a:avLst/>
          </a:prstGeom>
          <a:noFill/>
          <a:ln>
            <a:solidFill>
              <a:srgbClr val="C00000"/>
            </a:solidFill>
          </a:ln>
        </p:spPr>
        <p:txBody>
          <a:bodyPr wrap="none" rtlCol="0">
            <a:spAutoFit/>
          </a:bodyPr>
          <a:lstStyle/>
          <a:p>
            <a:r>
              <a:rPr lang="zh-CN" altLang="en-US" dirty="0" smtClean="0"/>
              <a:t>课程名称</a:t>
            </a:r>
            <a:endParaRPr lang="zh-CN" altLang="en-US" dirty="0"/>
          </a:p>
        </p:txBody>
      </p:sp>
      <p:sp>
        <p:nvSpPr>
          <p:cNvPr id="24" name="椭圆形标注 23"/>
          <p:cNvSpPr/>
          <p:nvPr/>
        </p:nvSpPr>
        <p:spPr>
          <a:xfrm>
            <a:off x="3552091" y="2129703"/>
            <a:ext cx="1137139" cy="1004278"/>
          </a:xfrm>
          <a:prstGeom prst="wedgeEllipseCallout">
            <a:avLst>
              <a:gd name="adj1" fmla="val -80063"/>
              <a:gd name="adj2" fmla="val -10478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2559541" y="1230934"/>
            <a:ext cx="1107996" cy="369332"/>
          </a:xfrm>
          <a:prstGeom prst="rect">
            <a:avLst/>
          </a:prstGeom>
          <a:noFill/>
          <a:ln>
            <a:solidFill>
              <a:srgbClr val="C00000"/>
            </a:solidFill>
          </a:ln>
        </p:spPr>
        <p:txBody>
          <a:bodyPr wrap="none" rtlCol="0">
            <a:spAutoFit/>
          </a:bodyPr>
          <a:lstStyle/>
          <a:p>
            <a:r>
              <a:rPr lang="zh-CN" altLang="en-US" dirty="0" smtClean="0"/>
              <a:t>上课班级</a:t>
            </a:r>
            <a:endParaRPr lang="zh-CN" altLang="en-US" dirty="0"/>
          </a:p>
        </p:txBody>
      </p:sp>
      <p:sp>
        <p:nvSpPr>
          <p:cNvPr id="27" name="圆角矩形标注 26"/>
          <p:cNvSpPr/>
          <p:nvPr/>
        </p:nvSpPr>
        <p:spPr>
          <a:xfrm>
            <a:off x="4806462" y="1820997"/>
            <a:ext cx="1860061" cy="1477107"/>
          </a:xfrm>
          <a:prstGeom prst="wedgeRoundRectCallout">
            <a:avLst>
              <a:gd name="adj1" fmla="val -26385"/>
              <a:gd name="adj2" fmla="val -85649"/>
              <a:gd name="adj3" fmla="val 16667"/>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7"/>
          <p:cNvSpPr txBox="1"/>
          <p:nvPr/>
        </p:nvSpPr>
        <p:spPr>
          <a:xfrm>
            <a:off x="4021017" y="926132"/>
            <a:ext cx="2723823" cy="369332"/>
          </a:xfrm>
          <a:prstGeom prst="rect">
            <a:avLst/>
          </a:prstGeom>
          <a:noFill/>
          <a:ln>
            <a:solidFill>
              <a:srgbClr val="C00000"/>
            </a:solidFill>
          </a:ln>
        </p:spPr>
        <p:txBody>
          <a:bodyPr wrap="none" rtlCol="0">
            <a:spAutoFit/>
          </a:bodyPr>
          <a:lstStyle/>
          <a:p>
            <a:r>
              <a:rPr lang="zh-CN" altLang="en-US" dirty="0" smtClean="0"/>
              <a:t>本学期要完成的实验项目</a:t>
            </a:r>
            <a:endParaRPr lang="zh-CN" altLang="en-US" dirty="0"/>
          </a:p>
        </p:txBody>
      </p:sp>
      <p:sp>
        <p:nvSpPr>
          <p:cNvPr id="29" name="圆角矩形标注 28"/>
          <p:cNvSpPr/>
          <p:nvPr/>
        </p:nvSpPr>
        <p:spPr>
          <a:xfrm>
            <a:off x="6983047" y="1848350"/>
            <a:ext cx="3161322" cy="1441939"/>
          </a:xfrm>
          <a:prstGeom prst="wedgeRoundRectCallout">
            <a:avLst>
              <a:gd name="adj1" fmla="val 9708"/>
              <a:gd name="adj2" fmla="val 136573"/>
              <a:gd name="adj3" fmla="val 16667"/>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7197972" y="4532933"/>
            <a:ext cx="3185487" cy="369332"/>
          </a:xfrm>
          <a:prstGeom prst="rect">
            <a:avLst/>
          </a:prstGeom>
          <a:noFill/>
          <a:ln>
            <a:solidFill>
              <a:srgbClr val="C00000"/>
            </a:solidFill>
          </a:ln>
        </p:spPr>
        <p:txBody>
          <a:bodyPr wrap="none" rtlCol="0">
            <a:spAutoFit/>
          </a:bodyPr>
          <a:lstStyle/>
          <a:p>
            <a:r>
              <a:rPr lang="zh-CN" altLang="en-US" dirty="0" smtClean="0"/>
              <a:t>每个实验项目开放的具体时间</a:t>
            </a:r>
            <a:endParaRPr lang="zh-CN" altLang="en-US" dirty="0"/>
          </a:p>
        </p:txBody>
      </p:sp>
      <p:sp>
        <p:nvSpPr>
          <p:cNvPr id="32" name="TextBox 31"/>
          <p:cNvSpPr txBox="1"/>
          <p:nvPr/>
        </p:nvSpPr>
        <p:spPr>
          <a:xfrm>
            <a:off x="1672492" y="4939335"/>
            <a:ext cx="7755649" cy="276999"/>
          </a:xfrm>
          <a:prstGeom prst="rect">
            <a:avLst/>
          </a:prstGeom>
          <a:noFill/>
        </p:spPr>
        <p:txBody>
          <a:bodyPr wrap="none" rtlCol="0">
            <a:spAutoFit/>
          </a:bodyPr>
          <a:lstStyle/>
          <a:p>
            <a:r>
              <a:rPr lang="zh-CN" altLang="en-US" sz="1200" u="sng" dirty="0" smtClean="0"/>
              <a:t>例如：“基本电参数测量”开放时间为：第</a:t>
            </a:r>
            <a:r>
              <a:rPr lang="en-US" altLang="zh-CN" sz="1200" u="sng" dirty="0" smtClean="0"/>
              <a:t>7</a:t>
            </a:r>
            <a:r>
              <a:rPr lang="zh-CN" altLang="en-US" sz="1200" u="sng" dirty="0" smtClean="0"/>
              <a:t>周（仅周</a:t>
            </a:r>
            <a:r>
              <a:rPr lang="en-US" altLang="zh-CN" sz="1200" u="sng" dirty="0" smtClean="0"/>
              <a:t>4-</a:t>
            </a:r>
            <a:r>
              <a:rPr lang="zh-CN" altLang="en-US" sz="1200" u="sng" dirty="0" smtClean="0"/>
              <a:t>周</a:t>
            </a:r>
            <a:r>
              <a:rPr lang="en-US" altLang="zh-CN" sz="1200" u="sng" dirty="0" smtClean="0"/>
              <a:t>5</a:t>
            </a:r>
            <a:r>
              <a:rPr lang="zh-CN" altLang="en-US" sz="1200" u="sng" dirty="0" smtClean="0"/>
              <a:t>），第</a:t>
            </a:r>
            <a:r>
              <a:rPr lang="en-US" altLang="zh-CN" sz="1200" u="sng" dirty="0" smtClean="0"/>
              <a:t>8</a:t>
            </a:r>
            <a:r>
              <a:rPr lang="zh-CN" altLang="en-US" sz="1200" u="sng" dirty="0" smtClean="0"/>
              <a:t>周（仅周</a:t>
            </a:r>
            <a:r>
              <a:rPr lang="en-US" altLang="zh-CN" sz="1200" u="sng" dirty="0" smtClean="0"/>
              <a:t>1</a:t>
            </a:r>
            <a:r>
              <a:rPr lang="zh-CN" altLang="en-US" sz="1200" u="sng" dirty="0" smtClean="0"/>
              <a:t>，其中周</a:t>
            </a:r>
            <a:r>
              <a:rPr lang="en-US" altLang="zh-CN" sz="1200" u="sng" dirty="0" smtClean="0"/>
              <a:t>1</a:t>
            </a:r>
            <a:r>
              <a:rPr lang="zh-CN" altLang="en-US" sz="1200" u="sng" dirty="0" smtClean="0"/>
              <a:t>晚第</a:t>
            </a:r>
            <a:r>
              <a:rPr lang="en-US" altLang="zh-CN" sz="1200" u="sng" dirty="0" smtClean="0"/>
              <a:t>4</a:t>
            </a:r>
            <a:r>
              <a:rPr lang="zh-CN" altLang="en-US" sz="1200" u="sng" dirty="0" smtClean="0"/>
              <a:t>节不开课换仪器）</a:t>
            </a:r>
            <a:endParaRPr lang="zh-CN" altLang="en-US" sz="1200" u="sng" dirty="0"/>
          </a:p>
        </p:txBody>
      </p:sp>
      <p:sp>
        <p:nvSpPr>
          <p:cNvPr id="33" name="上弧形箭头 32"/>
          <p:cNvSpPr/>
          <p:nvPr/>
        </p:nvSpPr>
        <p:spPr>
          <a:xfrm rot="20399972" flipH="1">
            <a:off x="5666153" y="4439150"/>
            <a:ext cx="1547446" cy="332936"/>
          </a:xfrm>
          <a:prstGeom prst="curvedDownArrow">
            <a:avLst/>
          </a:prstGeom>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4" name="TextBox 33"/>
          <p:cNvSpPr txBox="1"/>
          <p:nvPr/>
        </p:nvSpPr>
        <p:spPr>
          <a:xfrm>
            <a:off x="1750646" y="5330092"/>
            <a:ext cx="7374135" cy="276999"/>
          </a:xfrm>
          <a:prstGeom prst="rect">
            <a:avLst/>
          </a:prstGeom>
          <a:noFill/>
        </p:spPr>
        <p:txBody>
          <a:bodyPr wrap="none" rtlCol="0">
            <a:spAutoFit/>
          </a:bodyPr>
          <a:lstStyle/>
          <a:p>
            <a:r>
              <a:rPr lang="zh-CN" altLang="en-US" sz="1200" dirty="0" smtClean="0"/>
              <a:t>根据校历可知，第</a:t>
            </a:r>
            <a:r>
              <a:rPr lang="en-US" altLang="zh-CN" sz="1200" dirty="0" smtClean="0"/>
              <a:t>7</a:t>
            </a:r>
            <a:r>
              <a:rPr lang="zh-CN" altLang="en-US" sz="1200" dirty="0" smtClean="0"/>
              <a:t>周为</a:t>
            </a:r>
            <a:r>
              <a:rPr lang="en-US" altLang="zh-CN" sz="1200" dirty="0" smtClean="0"/>
              <a:t>10</a:t>
            </a:r>
            <a:r>
              <a:rPr lang="zh-CN" altLang="en-US" sz="1200" dirty="0" smtClean="0"/>
              <a:t>月</a:t>
            </a:r>
            <a:r>
              <a:rPr lang="en-US" altLang="zh-CN" sz="1200" dirty="0" smtClean="0"/>
              <a:t>19</a:t>
            </a:r>
            <a:r>
              <a:rPr lang="zh-CN" altLang="en-US" sz="1200" dirty="0" smtClean="0"/>
              <a:t>日</a:t>
            </a:r>
            <a:r>
              <a:rPr lang="en-US" altLang="zh-CN" sz="1200" dirty="0" smtClean="0"/>
              <a:t>-10</a:t>
            </a:r>
            <a:r>
              <a:rPr lang="zh-CN" altLang="en-US" sz="1200" dirty="0" smtClean="0"/>
              <a:t>月</a:t>
            </a:r>
            <a:r>
              <a:rPr lang="en-US" altLang="zh-CN" sz="1200" dirty="0" smtClean="0"/>
              <a:t>25</a:t>
            </a:r>
            <a:r>
              <a:rPr lang="zh-CN" altLang="en-US" sz="1200" dirty="0" smtClean="0"/>
              <a:t>日。“仅周</a:t>
            </a:r>
            <a:r>
              <a:rPr lang="en-US" altLang="zh-CN" sz="1200" dirty="0" smtClean="0"/>
              <a:t>4-</a:t>
            </a:r>
            <a:r>
              <a:rPr lang="zh-CN" altLang="en-US" sz="1200" dirty="0" smtClean="0"/>
              <a:t>周</a:t>
            </a:r>
            <a:r>
              <a:rPr lang="en-US" altLang="zh-CN" sz="1200" dirty="0" smtClean="0"/>
              <a:t>5</a:t>
            </a:r>
            <a:r>
              <a:rPr lang="zh-CN" altLang="en-US" sz="1200" dirty="0" smtClean="0"/>
              <a:t>”即第</a:t>
            </a:r>
            <a:r>
              <a:rPr lang="en-US" altLang="zh-CN" sz="1200" dirty="0" smtClean="0"/>
              <a:t>7</a:t>
            </a:r>
            <a:r>
              <a:rPr lang="zh-CN" altLang="en-US" sz="1200" dirty="0" smtClean="0"/>
              <a:t>周只在</a:t>
            </a:r>
            <a:r>
              <a:rPr lang="en-US" altLang="zh-CN" sz="1200" dirty="0" smtClean="0"/>
              <a:t>10.22</a:t>
            </a:r>
            <a:r>
              <a:rPr lang="zh-CN" altLang="en-US" sz="1200" dirty="0" smtClean="0"/>
              <a:t>和</a:t>
            </a:r>
            <a:r>
              <a:rPr lang="en-US" altLang="zh-CN" sz="1200" dirty="0" smtClean="0"/>
              <a:t>10.23</a:t>
            </a:r>
            <a:r>
              <a:rPr lang="zh-CN" altLang="en-US" sz="1200" dirty="0" smtClean="0"/>
              <a:t>两天开放本实验。</a:t>
            </a:r>
            <a:endParaRPr lang="en-US" altLang="zh-CN" sz="1200" dirty="0" smtClean="0"/>
          </a:p>
        </p:txBody>
      </p:sp>
      <p:pic>
        <p:nvPicPr>
          <p:cNvPr id="35" name="图片 34" descr="校历.jpg"/>
          <p:cNvPicPr>
            <a:picLocks noChangeAspect="1"/>
          </p:cNvPicPr>
          <p:nvPr/>
        </p:nvPicPr>
        <p:blipFill>
          <a:blip r:embed="rId2" cstate="print"/>
          <a:stretch>
            <a:fillRect/>
          </a:stretch>
        </p:blipFill>
        <p:spPr>
          <a:xfrm>
            <a:off x="576438" y="967162"/>
            <a:ext cx="5011564" cy="3693990"/>
          </a:xfrm>
          <a:prstGeom prst="rect">
            <a:avLst/>
          </a:prstGeom>
          <a:noFill/>
          <a:ln>
            <a:noFill/>
          </a:ln>
        </p:spPr>
      </p:pic>
      <p:sp>
        <p:nvSpPr>
          <p:cNvPr id="36" name="TextBox 35"/>
          <p:cNvSpPr txBox="1"/>
          <p:nvPr/>
        </p:nvSpPr>
        <p:spPr>
          <a:xfrm>
            <a:off x="1406766" y="5591914"/>
            <a:ext cx="8505631" cy="646331"/>
          </a:xfrm>
          <a:prstGeom prst="rect">
            <a:avLst/>
          </a:prstGeom>
          <a:noFill/>
        </p:spPr>
        <p:txBody>
          <a:bodyPr wrap="square" rtlCol="0">
            <a:spAutoFit/>
          </a:bodyPr>
          <a:lstStyle/>
          <a:p>
            <a:pPr>
              <a:lnSpc>
                <a:spcPct val="150000"/>
              </a:lnSpc>
            </a:pPr>
            <a:r>
              <a:rPr lang="zh-CN" altLang="en-US" sz="1200" dirty="0" smtClean="0"/>
              <a:t>        第</a:t>
            </a:r>
            <a:r>
              <a:rPr lang="en-US" altLang="zh-CN" sz="1200" dirty="0" smtClean="0"/>
              <a:t>8</a:t>
            </a:r>
            <a:r>
              <a:rPr lang="zh-CN" altLang="en-US" sz="1200" dirty="0" smtClean="0"/>
              <a:t>周为</a:t>
            </a:r>
            <a:r>
              <a:rPr lang="en-US" altLang="zh-CN" sz="1200" dirty="0" smtClean="0"/>
              <a:t>10</a:t>
            </a:r>
            <a:r>
              <a:rPr lang="zh-CN" altLang="en-US" sz="1200" dirty="0" smtClean="0"/>
              <a:t>月</a:t>
            </a:r>
            <a:r>
              <a:rPr lang="en-US" altLang="zh-CN" sz="1200" dirty="0" smtClean="0"/>
              <a:t>26</a:t>
            </a:r>
            <a:r>
              <a:rPr lang="zh-CN" altLang="en-US" sz="1200" dirty="0" smtClean="0"/>
              <a:t>日</a:t>
            </a:r>
            <a:r>
              <a:rPr lang="en-US" altLang="zh-CN" sz="1200" dirty="0" smtClean="0"/>
              <a:t>-11</a:t>
            </a:r>
            <a:r>
              <a:rPr lang="zh-CN" altLang="en-US" sz="1200" dirty="0" smtClean="0"/>
              <a:t>月</a:t>
            </a:r>
            <a:r>
              <a:rPr lang="en-US" altLang="zh-CN" sz="1200" dirty="0" smtClean="0"/>
              <a:t>1</a:t>
            </a:r>
            <a:r>
              <a:rPr lang="zh-CN" altLang="en-US" sz="1200" dirty="0" smtClean="0"/>
              <a:t>日。“仅周</a:t>
            </a:r>
            <a:r>
              <a:rPr lang="en-US" altLang="zh-CN" sz="1200" dirty="0" smtClean="0"/>
              <a:t>1</a:t>
            </a:r>
            <a:r>
              <a:rPr lang="zh-CN" altLang="en-US" sz="1200" dirty="0" smtClean="0"/>
              <a:t>”即第</a:t>
            </a:r>
            <a:r>
              <a:rPr lang="en-US" altLang="zh-CN" sz="1200" dirty="0" smtClean="0"/>
              <a:t>8</a:t>
            </a:r>
            <a:r>
              <a:rPr lang="zh-CN" altLang="en-US" sz="1200" dirty="0" smtClean="0"/>
              <a:t>周只在</a:t>
            </a:r>
            <a:r>
              <a:rPr lang="en-US" altLang="zh-CN" sz="1200" dirty="0" smtClean="0"/>
              <a:t>10.26</a:t>
            </a:r>
            <a:r>
              <a:rPr lang="zh-CN" altLang="en-US" sz="1200" dirty="0" smtClean="0"/>
              <a:t>这一天开放本实验。“其中周</a:t>
            </a:r>
            <a:r>
              <a:rPr lang="en-US" altLang="zh-CN" sz="1200" dirty="0" smtClean="0"/>
              <a:t>1</a:t>
            </a:r>
            <a:r>
              <a:rPr lang="zh-CN" altLang="en-US" sz="1200" dirty="0" smtClean="0"/>
              <a:t>晚第</a:t>
            </a:r>
            <a:r>
              <a:rPr lang="en-US" altLang="zh-CN" sz="1200" dirty="0" smtClean="0"/>
              <a:t>4</a:t>
            </a:r>
            <a:r>
              <a:rPr lang="zh-CN" altLang="en-US" sz="1200" dirty="0" smtClean="0"/>
              <a:t>节不开课换仪器”</a:t>
            </a:r>
            <a:endParaRPr lang="en-US" altLang="zh-CN" sz="1200" dirty="0" smtClean="0"/>
          </a:p>
          <a:p>
            <a:pPr>
              <a:lnSpc>
                <a:spcPct val="150000"/>
              </a:lnSpc>
            </a:pPr>
            <a:r>
              <a:rPr lang="zh-CN" altLang="en-US" sz="1200" dirty="0" smtClean="0"/>
              <a:t>中的“第</a:t>
            </a:r>
            <a:r>
              <a:rPr lang="en-US" altLang="zh-CN" sz="1200" dirty="0" smtClean="0"/>
              <a:t>4</a:t>
            </a:r>
            <a:r>
              <a:rPr lang="zh-CN" altLang="en-US" sz="1200" dirty="0" smtClean="0"/>
              <a:t>节课” 也就是</a:t>
            </a:r>
            <a:r>
              <a:rPr lang="en-US" altLang="en-US" sz="1200" dirty="0" smtClean="0"/>
              <a:t>18:40</a:t>
            </a:r>
            <a:r>
              <a:rPr lang="en-US" altLang="zh-CN" sz="1200" dirty="0" smtClean="0"/>
              <a:t>——</a:t>
            </a:r>
            <a:r>
              <a:rPr lang="en-US" altLang="en-US" sz="1200" dirty="0" smtClean="0"/>
              <a:t>21:00</a:t>
            </a:r>
            <a:r>
              <a:rPr lang="zh-CN" altLang="en-US" sz="1200" dirty="0" smtClean="0"/>
              <a:t>这个时间段。</a:t>
            </a:r>
            <a:endParaRPr lang="en-US" altLang="zh-CN" sz="1200" dirty="0" smtClean="0"/>
          </a:p>
        </p:txBody>
      </p:sp>
      <p:sp>
        <p:nvSpPr>
          <p:cNvPr id="37" name="右弧形箭头 36"/>
          <p:cNvSpPr/>
          <p:nvPr/>
        </p:nvSpPr>
        <p:spPr>
          <a:xfrm flipH="1">
            <a:off x="836243" y="5931878"/>
            <a:ext cx="601787" cy="695570"/>
          </a:xfrm>
          <a:prstGeom prst="curvedLeftArrow">
            <a:avLst>
              <a:gd name="adj1" fmla="val 25000"/>
              <a:gd name="adj2" fmla="val 5130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1" name="圆角矩形 40"/>
          <p:cNvSpPr/>
          <p:nvPr/>
        </p:nvSpPr>
        <p:spPr>
          <a:xfrm>
            <a:off x="789354" y="3126154"/>
            <a:ext cx="1836615" cy="601784"/>
          </a:xfrm>
          <a:prstGeom prst="round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1480517" y="6315780"/>
            <a:ext cx="7372531" cy="276999"/>
          </a:xfrm>
          <a:prstGeom prst="rect">
            <a:avLst/>
          </a:prstGeom>
          <a:solidFill>
            <a:srgbClr val="FFFF00"/>
          </a:solidFill>
          <a:ln>
            <a:solidFill>
              <a:srgbClr val="7030A0"/>
            </a:solidFill>
          </a:ln>
        </p:spPr>
        <p:txBody>
          <a:bodyPr wrap="none">
            <a:spAutoFit/>
          </a:bodyPr>
          <a:lstStyle/>
          <a:p>
            <a:r>
              <a:rPr lang="zh-CN" altLang="en-US" sz="1200" u="sng" dirty="0" smtClean="0"/>
              <a:t>基本电参数测量”开放时间为：</a:t>
            </a:r>
            <a:r>
              <a:rPr lang="en-US" altLang="zh-CN" sz="1200" u="sng" dirty="0" smtClean="0"/>
              <a:t>10.22</a:t>
            </a:r>
            <a:r>
              <a:rPr lang="zh-CN" altLang="en-US" sz="1200" u="sng" dirty="0" smtClean="0"/>
              <a:t>、</a:t>
            </a:r>
            <a:r>
              <a:rPr lang="en-US" altLang="zh-CN" sz="1200" u="sng" dirty="0" smtClean="0"/>
              <a:t>10.23</a:t>
            </a:r>
            <a:r>
              <a:rPr lang="zh-CN" altLang="en-US" sz="1200" u="sng" dirty="0" smtClean="0"/>
              <a:t>和</a:t>
            </a:r>
            <a:r>
              <a:rPr lang="en-US" altLang="zh-CN" sz="1200" u="sng" dirty="0" smtClean="0"/>
              <a:t>10.26</a:t>
            </a:r>
            <a:r>
              <a:rPr lang="zh-CN" altLang="en-US" sz="1200" u="sng" dirty="0" smtClean="0"/>
              <a:t>三天，其中</a:t>
            </a:r>
            <a:r>
              <a:rPr lang="en-US" altLang="zh-CN" sz="1200" u="sng" dirty="0" smtClean="0"/>
              <a:t>10.26</a:t>
            </a:r>
            <a:r>
              <a:rPr lang="zh-CN" altLang="en-US" sz="1200" u="sng" dirty="0" smtClean="0"/>
              <a:t>晚上的</a:t>
            </a:r>
            <a:r>
              <a:rPr lang="en-US" altLang="zh-CN" sz="1200" u="sng" dirty="0" smtClean="0"/>
              <a:t>18</a:t>
            </a:r>
            <a:r>
              <a:rPr lang="zh-CN" altLang="en-US" sz="1200" u="sng" dirty="0" smtClean="0"/>
              <a:t>：</a:t>
            </a:r>
            <a:r>
              <a:rPr lang="en-US" altLang="zh-CN" sz="1200" u="sng" dirty="0" smtClean="0"/>
              <a:t>40-21</a:t>
            </a:r>
            <a:r>
              <a:rPr lang="zh-CN" altLang="en-US" sz="1200" u="sng" dirty="0" smtClean="0"/>
              <a:t>：</a:t>
            </a:r>
            <a:r>
              <a:rPr lang="en-US" altLang="zh-CN" sz="1200" u="sng" dirty="0" smtClean="0"/>
              <a:t>00</a:t>
            </a:r>
            <a:r>
              <a:rPr lang="zh-CN" altLang="en-US" sz="1200" u="sng" dirty="0" smtClean="0"/>
              <a:t>这节课除外。</a:t>
            </a:r>
            <a:endParaRPr lang="zh-CN" altLang="en-US" sz="1200" dirty="0"/>
          </a:p>
        </p:txBody>
      </p:sp>
      <p:sp>
        <p:nvSpPr>
          <p:cNvPr id="53251" name="Rectangle 3"/>
          <p:cNvSpPr>
            <a:spLocks noChangeArrowheads="1"/>
          </p:cNvSpPr>
          <p:nvPr/>
        </p:nvSpPr>
        <p:spPr bwMode="auto">
          <a:xfrm>
            <a:off x="9566031" y="3486186"/>
            <a:ext cx="2414954" cy="829945"/>
          </a:xfrm>
          <a:prstGeom prst="rect">
            <a:avLst/>
          </a:prstGeom>
          <a:solidFill>
            <a:schemeClr val="accent1">
              <a:lumMod val="50000"/>
            </a:schemeClr>
          </a:solidFill>
          <a:ln w="9525">
            <a:solidFill>
              <a:srgbClr val="FFFF00"/>
            </a:solid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i="0" u="none" strike="noStrike" cap="none" normalizeH="0" baseline="0" dirty="0" smtClean="0">
                <a:ln>
                  <a:noFill/>
                </a:ln>
                <a:solidFill>
                  <a:schemeClr val="bg1"/>
                </a:solidFill>
                <a:effectLst/>
                <a:latin typeface="+mn-ea"/>
                <a:cs typeface="微软雅黑" panose="020B0503020204020204" pitchFamily="34" charset="-122"/>
              </a:rPr>
              <a:t>开课时间段为：</a:t>
            </a:r>
            <a:r>
              <a:rPr kumimoji="0" lang="en-US" altLang="zh-CN" sz="1200" i="0" u="none" strike="noStrike" cap="none" normalizeH="0" baseline="0" dirty="0" smtClean="0">
                <a:ln>
                  <a:noFill/>
                </a:ln>
                <a:solidFill>
                  <a:schemeClr val="bg1"/>
                </a:solidFill>
                <a:effectLst/>
                <a:latin typeface="+mn-ea"/>
                <a:cs typeface="微软雅黑" panose="020B0503020204020204" pitchFamily="34" charset="-122"/>
              </a:rPr>
              <a:t>(</a:t>
            </a:r>
            <a:r>
              <a:rPr kumimoji="0" lang="zh-CN" altLang="zh-CN" sz="1200" i="0" u="none" strike="noStrike" cap="none" normalizeH="0" baseline="0" dirty="0" smtClean="0">
                <a:ln>
                  <a:noFill/>
                </a:ln>
                <a:solidFill>
                  <a:schemeClr val="bg1"/>
                </a:solidFill>
                <a:effectLst/>
                <a:latin typeface="+mn-ea"/>
                <a:cs typeface="微软雅黑" panose="020B0503020204020204" pitchFamily="34" charset="-122"/>
              </a:rPr>
              <a:t>第一节不开放</a:t>
            </a:r>
            <a:r>
              <a:rPr kumimoji="0" lang="en-US" altLang="zh-CN" sz="1200" i="0" u="none" strike="noStrike" cap="none" normalizeH="0" baseline="0" dirty="0" smtClean="0">
                <a:ln>
                  <a:noFill/>
                </a:ln>
                <a:solidFill>
                  <a:schemeClr val="bg1"/>
                </a:solidFill>
                <a:effectLst/>
                <a:latin typeface="+mn-ea"/>
                <a:cs typeface="微软雅黑" panose="020B0503020204020204" pitchFamily="34" charset="-122"/>
              </a:rPr>
              <a:t>)</a:t>
            </a:r>
            <a:endParaRPr kumimoji="0" lang="en-US" altLang="zh-CN" sz="1200" i="0" u="none" strike="noStrike" cap="none" normalizeH="0" baseline="0" dirty="0" smtClean="0">
              <a:ln>
                <a:noFill/>
              </a:ln>
              <a:solidFill>
                <a:schemeClr val="bg1"/>
              </a:solidFill>
              <a:effectLst/>
              <a:latin typeface="+mn-ea"/>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i="0" u="none" strike="noStrike" cap="none" normalizeH="0" baseline="0" dirty="0" smtClean="0">
                <a:ln>
                  <a:noFill/>
                </a:ln>
                <a:solidFill>
                  <a:schemeClr val="bg1"/>
                </a:solidFill>
                <a:effectLst/>
                <a:latin typeface="+mn-ea"/>
                <a:cs typeface="微软雅黑" panose="020B0503020204020204" pitchFamily="34" charset="-122"/>
              </a:rPr>
              <a:t>第二节：</a:t>
            </a:r>
            <a:r>
              <a:rPr kumimoji="0" lang="en-US" altLang="zh-CN" sz="1200" i="0" u="none" strike="noStrike" cap="none" normalizeH="0" baseline="0" dirty="0" smtClean="0">
                <a:ln>
                  <a:noFill/>
                </a:ln>
                <a:solidFill>
                  <a:schemeClr val="bg1"/>
                </a:solidFill>
                <a:effectLst/>
                <a:latin typeface="+mn-ea"/>
                <a:cs typeface="微软雅黑" panose="020B0503020204020204" pitchFamily="34" charset="-122"/>
              </a:rPr>
              <a:t>13:20——15:40  </a:t>
            </a:r>
            <a:endParaRPr kumimoji="0" lang="en-US" altLang="zh-CN" sz="1200" i="0" u="none" strike="noStrike" cap="none" normalizeH="0" baseline="0" dirty="0" smtClean="0">
              <a:ln>
                <a:noFill/>
              </a:ln>
              <a:solidFill>
                <a:schemeClr val="bg1"/>
              </a:solidFill>
              <a:effectLst/>
              <a:latin typeface="+mn-ea"/>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i="0" u="none" strike="noStrike" cap="none" normalizeH="0" baseline="0" dirty="0" smtClean="0">
                <a:ln>
                  <a:noFill/>
                </a:ln>
                <a:solidFill>
                  <a:schemeClr val="bg1"/>
                </a:solidFill>
                <a:effectLst/>
                <a:latin typeface="+mn-ea"/>
                <a:cs typeface="微软雅黑" panose="020B0503020204020204" pitchFamily="34" charset="-122"/>
              </a:rPr>
              <a:t>第三节：</a:t>
            </a:r>
            <a:r>
              <a:rPr kumimoji="0" lang="en-US" altLang="zh-CN" sz="1200" i="0" u="none" strike="noStrike" cap="none" normalizeH="0" baseline="0" dirty="0" smtClean="0">
                <a:ln>
                  <a:noFill/>
                </a:ln>
                <a:solidFill>
                  <a:schemeClr val="bg1"/>
                </a:solidFill>
                <a:effectLst/>
                <a:latin typeface="+mn-ea"/>
                <a:cs typeface="微软雅黑" panose="020B0503020204020204" pitchFamily="34" charset="-122"/>
              </a:rPr>
              <a:t>16:00——18:20  </a:t>
            </a:r>
            <a:endParaRPr kumimoji="0" lang="en-US" altLang="zh-CN" sz="1200" i="0" u="none" strike="noStrike" cap="none" normalizeH="0" baseline="0" dirty="0" smtClean="0">
              <a:ln>
                <a:noFill/>
              </a:ln>
              <a:solidFill>
                <a:schemeClr val="bg1"/>
              </a:solidFill>
              <a:effectLst/>
              <a:latin typeface="+mn-ea"/>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i="0" u="none" strike="noStrike" cap="none" normalizeH="0" baseline="0" dirty="0" smtClean="0">
                <a:ln>
                  <a:noFill/>
                </a:ln>
                <a:solidFill>
                  <a:schemeClr val="bg1"/>
                </a:solidFill>
                <a:effectLst/>
                <a:latin typeface="+mn-ea"/>
                <a:cs typeface="微软雅黑" panose="020B0503020204020204" pitchFamily="34" charset="-122"/>
              </a:rPr>
              <a:t>第四节：</a:t>
            </a:r>
            <a:r>
              <a:rPr kumimoji="0" lang="en-US" altLang="zh-CN" sz="1200" i="0" u="none" strike="noStrike" cap="none" normalizeH="0" baseline="0" dirty="0" smtClean="0">
                <a:ln>
                  <a:noFill/>
                </a:ln>
                <a:solidFill>
                  <a:schemeClr val="bg1"/>
                </a:solidFill>
                <a:effectLst/>
                <a:latin typeface="+mn-ea"/>
                <a:cs typeface="微软雅黑" panose="020B0503020204020204" pitchFamily="34" charset="-122"/>
              </a:rPr>
              <a:t>18:40——21:00</a:t>
            </a:r>
            <a:endParaRPr kumimoji="0" lang="en-US" altLang="zh-CN" sz="1200" i="0" u="none" strike="noStrike" cap="none" normalizeH="0" baseline="0" dirty="0" smtClean="0">
              <a:ln>
                <a:noFill/>
              </a:ln>
              <a:solidFill>
                <a:schemeClr val="bg1"/>
              </a:solidFill>
              <a:effectLst/>
              <a:latin typeface="+mn-ea"/>
              <a:cs typeface="宋体" panose="02010600030101010101" pitchFamily="2" charset="-122"/>
            </a:endParaRPr>
          </a:p>
        </p:txBody>
      </p:sp>
      <p:sp>
        <p:nvSpPr>
          <p:cNvPr id="10" name="燕尾形 9"/>
          <p:cNvSpPr/>
          <p:nvPr/>
        </p:nvSpPr>
        <p:spPr>
          <a:xfrm>
            <a:off x="191526" y="144977"/>
            <a:ext cx="1480723" cy="654724"/>
          </a:xfrm>
          <a:prstGeom prst="chevron">
            <a:avLst>
              <a:gd name="adj" fmla="val 205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zh-CN" altLang="en-US" sz="2000">
                <a:solidFill>
                  <a:srgbClr val="FFFF00"/>
                </a:solidFill>
                <a:latin typeface="+mj-ea"/>
                <a:ea typeface="+mj-ea"/>
              </a:rPr>
              <a:t>第一步</a:t>
            </a:r>
            <a:endParaRPr lang="zh-CN" altLang="en-US" sz="2000" dirty="0">
              <a:solidFill>
                <a:srgbClr val="FFFF00"/>
              </a:solidFill>
              <a:latin typeface="+mj-ea"/>
              <a:ea typeface="+mj-ea"/>
            </a:endParaRPr>
          </a:p>
        </p:txBody>
      </p:sp>
    </p:spTree>
    <p:custDataLst>
      <p:tags r:id="rId3"/>
    </p:custData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linds(horizont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linds(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up)">
                                      <p:cBhvr>
                                        <p:cTn id="34" dur="500"/>
                                        <p:tgtEl>
                                          <p:spTgt spid="29"/>
                                        </p:tgtEl>
                                      </p:cBhvr>
                                    </p:animEffect>
                                  </p:childTnLst>
                                </p:cTn>
                              </p:par>
                            </p:childTnLst>
                          </p:cTn>
                        </p:par>
                        <p:par>
                          <p:cTn id="35" fill="hold">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linds(horizontal)">
                                      <p:cBhvr>
                                        <p:cTn id="38" dur="500"/>
                                        <p:tgtEl>
                                          <p:spTgt spid="3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53251"/>
                                        </p:tgtEl>
                                        <p:attrNameLst>
                                          <p:attrName>style.visibility</p:attrName>
                                        </p:attrNameLst>
                                      </p:cBhvr>
                                      <p:to>
                                        <p:strVal val="visible"/>
                                      </p:to>
                                    </p:set>
                                    <p:animEffect transition="in" filter="blinds(horizontal)">
                                      <p:cBhvr>
                                        <p:cTn id="41" dur="500"/>
                                        <p:tgtEl>
                                          <p:spTgt spid="5325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up)">
                                      <p:cBhvr>
                                        <p:cTn id="46" dur="500"/>
                                        <p:tgtEl>
                                          <p:spTgt spid="33"/>
                                        </p:tgtEl>
                                      </p:cBhvr>
                                    </p:animEffect>
                                  </p:childTnLst>
                                </p:cTn>
                              </p:par>
                            </p:childTnLst>
                          </p:cTn>
                        </p:par>
                        <p:par>
                          <p:cTn id="47" fill="hold">
                            <p:stCondLst>
                              <p:cond delay="500"/>
                            </p:stCondLst>
                            <p:childTnLst>
                              <p:par>
                                <p:cTn id="48" presetID="3" presetClass="entr" presetSubtype="10"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linds(horizontal)">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blinds(horizontal)">
                                      <p:cBhvr>
                                        <p:cTn id="55" dur="500"/>
                                        <p:tgtEl>
                                          <p:spTgt spid="35"/>
                                        </p:tgtEl>
                                      </p:cBhvr>
                                    </p:animEffect>
                                  </p:childTnLst>
                                </p:cTn>
                              </p:par>
                            </p:childTnLst>
                          </p:cTn>
                        </p:par>
                        <p:par>
                          <p:cTn id="56" fill="hold">
                            <p:stCondLst>
                              <p:cond delay="500"/>
                            </p:stCondLst>
                            <p:childTnLst>
                              <p:par>
                                <p:cTn id="57" presetID="3" presetClass="entr" presetSubtype="1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linds(horizontal)">
                                      <p:cBhvr>
                                        <p:cTn id="59" dur="500"/>
                                        <p:tgtEl>
                                          <p:spTgt spid="34"/>
                                        </p:tgtEl>
                                      </p:cBhvr>
                                    </p:animEffect>
                                  </p:childTnLst>
                                </p:cTn>
                              </p:par>
                            </p:childTnLst>
                          </p:cTn>
                        </p:par>
                        <p:par>
                          <p:cTn id="60" fill="hold">
                            <p:stCondLst>
                              <p:cond delay="1000"/>
                            </p:stCondLst>
                            <p:childTnLst>
                              <p:par>
                                <p:cTn id="61" presetID="22" presetClass="entr" presetSubtype="4" fill="hold" grpId="0" nodeType="after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down)">
                                      <p:cBhvr>
                                        <p:cTn id="63" dur="500"/>
                                        <p:tgtEl>
                                          <p:spTgt spid="41"/>
                                        </p:tgtEl>
                                      </p:cBhvr>
                                    </p:animEffect>
                                  </p:childTnLst>
                                </p:cTn>
                              </p:par>
                            </p:childTnLst>
                          </p:cTn>
                        </p:par>
                        <p:par>
                          <p:cTn id="64" fill="hold">
                            <p:stCondLst>
                              <p:cond delay="1500"/>
                            </p:stCondLst>
                            <p:childTnLst>
                              <p:par>
                                <p:cTn id="65" presetID="3" presetClass="entr" presetSubtype="10"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blinds(horizontal)">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up)">
                                      <p:cBhvr>
                                        <p:cTn id="72" dur="500"/>
                                        <p:tgtEl>
                                          <p:spTgt spid="37"/>
                                        </p:tgtEl>
                                      </p:cBhvr>
                                    </p:animEffect>
                                  </p:childTnLst>
                                </p:cTn>
                              </p:par>
                            </p:childTnLst>
                          </p:cTn>
                        </p:par>
                        <p:par>
                          <p:cTn id="73" fill="hold">
                            <p:stCondLst>
                              <p:cond delay="500"/>
                            </p:stCondLst>
                            <p:childTnLst>
                              <p:par>
                                <p:cTn id="74" presetID="3" presetClass="entr" presetSubtype="10" fill="hold" grpId="0" nodeType="after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blinds(horizontal)">
                                      <p:cBhvr>
                                        <p:cTn id="7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30" grpId="0" animBg="1"/>
      <p:bldP spid="32" grpId="0"/>
      <p:bldP spid="33" grpId="0" animBg="1"/>
      <p:bldP spid="34" grpId="0"/>
      <p:bldP spid="36" grpId="0"/>
      <p:bldP spid="37" grpId="0" animBg="1"/>
      <p:bldP spid="41" grpId="0" animBg="1"/>
      <p:bldP spid="42" grpId="0" animBg="1"/>
      <p:bldP spid="5325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8408" y="2086986"/>
            <a:ext cx="1226935" cy="3703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组合 5"/>
          <p:cNvGrpSpPr/>
          <p:nvPr/>
        </p:nvGrpSpPr>
        <p:grpSpPr>
          <a:xfrm>
            <a:off x="1955751" y="4948395"/>
            <a:ext cx="3111500" cy="607343"/>
            <a:chOff x="2780189" y="4471256"/>
            <a:chExt cx="3111500" cy="607484"/>
          </a:xfrm>
        </p:grpSpPr>
        <p:sp>
          <p:nvSpPr>
            <p:cNvPr id="7" name="Freeform 10"/>
            <p:cNvSpPr/>
            <p:nvPr/>
          </p:nvSpPr>
          <p:spPr bwMode="auto">
            <a:xfrm>
              <a:off x="2780189" y="4471256"/>
              <a:ext cx="3111500" cy="607484"/>
            </a:xfrm>
            <a:custGeom>
              <a:avLst/>
              <a:gdLst>
                <a:gd name="T0" fmla="*/ 1470 w 1470"/>
                <a:gd name="T1" fmla="*/ 287 h 287"/>
                <a:gd name="T2" fmla="*/ 1329 w 1470"/>
                <a:gd name="T3" fmla="*/ 0 h 287"/>
                <a:gd name="T4" fmla="*/ 146 w 1470"/>
                <a:gd name="T5" fmla="*/ 0 h 287"/>
                <a:gd name="T6" fmla="*/ 0 w 1470"/>
                <a:gd name="T7" fmla="*/ 287 h 287"/>
                <a:gd name="T8" fmla="*/ 1470 w 1470"/>
                <a:gd name="T9" fmla="*/ 287 h 287"/>
              </a:gdLst>
              <a:ahLst/>
              <a:cxnLst>
                <a:cxn ang="0">
                  <a:pos x="T0" y="T1"/>
                </a:cxn>
                <a:cxn ang="0">
                  <a:pos x="T2" y="T3"/>
                </a:cxn>
                <a:cxn ang="0">
                  <a:pos x="T4" y="T5"/>
                </a:cxn>
                <a:cxn ang="0">
                  <a:pos x="T6" y="T7"/>
                </a:cxn>
                <a:cxn ang="0">
                  <a:pos x="T8" y="T9"/>
                </a:cxn>
              </a:cxnLst>
              <a:rect l="0" t="0" r="r" b="b"/>
              <a:pathLst>
                <a:path w="1470" h="287">
                  <a:moveTo>
                    <a:pt x="1470" y="287"/>
                  </a:moveTo>
                  <a:lnTo>
                    <a:pt x="1329" y="0"/>
                  </a:lnTo>
                  <a:lnTo>
                    <a:pt x="146" y="0"/>
                  </a:lnTo>
                  <a:lnTo>
                    <a:pt x="0" y="287"/>
                  </a:lnTo>
                  <a:lnTo>
                    <a:pt x="1470" y="287"/>
                  </a:lnTo>
                  <a:close/>
                </a:path>
              </a:pathLst>
            </a:custGeom>
            <a:solidFill>
              <a:schemeClr val="tx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8" name="矩形 1"/>
            <p:cNvSpPr>
              <a:spLocks noChangeArrowheads="1"/>
            </p:cNvSpPr>
            <p:nvPr/>
          </p:nvSpPr>
          <p:spPr bwMode="auto">
            <a:xfrm>
              <a:off x="3227054" y="4638577"/>
              <a:ext cx="2265768" cy="30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zh-CN" altLang="en-US" sz="1400" b="1" dirty="0">
                  <a:solidFill>
                    <a:schemeClr val="bg1"/>
                  </a:solidFill>
                  <a:latin typeface="微软雅黑" panose="020B0503020204020204" pitchFamily="34" charset="-122"/>
                  <a:ea typeface="微软雅黑" panose="020B0503020204020204" pitchFamily="34" charset="-122"/>
                </a:rPr>
                <a:t>实验指导书</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2307117" y="4245825"/>
            <a:ext cx="2408766" cy="607343"/>
            <a:chOff x="3131555" y="3768523"/>
            <a:chExt cx="2408766" cy="607484"/>
          </a:xfrm>
          <a:solidFill>
            <a:srgbClr val="000000"/>
          </a:solidFill>
        </p:grpSpPr>
        <p:sp>
          <p:nvSpPr>
            <p:cNvPr id="10" name="Freeform 6"/>
            <p:cNvSpPr/>
            <p:nvPr/>
          </p:nvSpPr>
          <p:spPr bwMode="auto">
            <a:xfrm>
              <a:off x="3131555" y="3768523"/>
              <a:ext cx="2408766" cy="607484"/>
            </a:xfrm>
            <a:custGeom>
              <a:avLst/>
              <a:gdLst>
                <a:gd name="T0" fmla="*/ 121 w 1138"/>
                <a:gd name="T1" fmla="*/ 51 h 287"/>
                <a:gd name="T2" fmla="*/ 0 w 1138"/>
                <a:gd name="T3" fmla="*/ 287 h 287"/>
                <a:gd name="T4" fmla="*/ 1138 w 1138"/>
                <a:gd name="T5" fmla="*/ 287 h 287"/>
                <a:gd name="T6" fmla="*/ 1022 w 1138"/>
                <a:gd name="T7" fmla="*/ 51 h 287"/>
                <a:gd name="T8" fmla="*/ 997 w 1138"/>
                <a:gd name="T9" fmla="*/ 0 h 287"/>
                <a:gd name="T10" fmla="*/ 146 w 1138"/>
                <a:gd name="T11" fmla="*/ 0 h 287"/>
                <a:gd name="T12" fmla="*/ 121 w 1138"/>
                <a:gd name="T13" fmla="*/ 51 h 287"/>
              </a:gdLst>
              <a:ahLst/>
              <a:cxnLst>
                <a:cxn ang="0">
                  <a:pos x="T0" y="T1"/>
                </a:cxn>
                <a:cxn ang="0">
                  <a:pos x="T2" y="T3"/>
                </a:cxn>
                <a:cxn ang="0">
                  <a:pos x="T4" y="T5"/>
                </a:cxn>
                <a:cxn ang="0">
                  <a:pos x="T6" y="T7"/>
                </a:cxn>
                <a:cxn ang="0">
                  <a:pos x="T8" y="T9"/>
                </a:cxn>
                <a:cxn ang="0">
                  <a:pos x="T10" y="T11"/>
                </a:cxn>
                <a:cxn ang="0">
                  <a:pos x="T12" y="T13"/>
                </a:cxn>
              </a:cxnLst>
              <a:rect l="0" t="0" r="r" b="b"/>
              <a:pathLst>
                <a:path w="1138" h="287">
                  <a:moveTo>
                    <a:pt x="121" y="51"/>
                  </a:moveTo>
                  <a:lnTo>
                    <a:pt x="0" y="287"/>
                  </a:lnTo>
                  <a:lnTo>
                    <a:pt x="1138" y="287"/>
                  </a:lnTo>
                  <a:lnTo>
                    <a:pt x="1022" y="51"/>
                  </a:lnTo>
                  <a:lnTo>
                    <a:pt x="997" y="0"/>
                  </a:lnTo>
                  <a:lnTo>
                    <a:pt x="146" y="0"/>
                  </a:lnTo>
                  <a:lnTo>
                    <a:pt x="121" y="51"/>
                  </a:lnTo>
                  <a:close/>
                </a:path>
              </a:pathLst>
            </a:custGeom>
            <a:solidFill>
              <a:schemeClr val="accent3"/>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1" name="矩形 1"/>
            <p:cNvSpPr>
              <a:spLocks noChangeArrowheads="1"/>
            </p:cNvSpPr>
            <p:nvPr/>
          </p:nvSpPr>
          <p:spPr bwMode="auto">
            <a:xfrm>
              <a:off x="3703595" y="3959292"/>
              <a:ext cx="1312687" cy="3067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zh-CN" altLang="en-US" sz="1400" b="1" dirty="0">
                  <a:solidFill>
                    <a:schemeClr val="bg1"/>
                  </a:solidFill>
                  <a:latin typeface="微软雅黑" panose="020B0503020204020204" pitchFamily="34" charset="-122"/>
                  <a:ea typeface="微软雅黑" panose="020B0503020204020204" pitchFamily="34" charset="-122"/>
                </a:rPr>
                <a:t>教学视频</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2658486" y="3543253"/>
            <a:ext cx="1706033" cy="607343"/>
            <a:chOff x="3482922" y="3065789"/>
            <a:chExt cx="1706033" cy="607484"/>
          </a:xfrm>
        </p:grpSpPr>
        <p:sp>
          <p:nvSpPr>
            <p:cNvPr id="13" name="Freeform 8"/>
            <p:cNvSpPr/>
            <p:nvPr/>
          </p:nvSpPr>
          <p:spPr bwMode="auto">
            <a:xfrm>
              <a:off x="3482922" y="3065789"/>
              <a:ext cx="1706033" cy="607484"/>
            </a:xfrm>
            <a:custGeom>
              <a:avLst/>
              <a:gdLst>
                <a:gd name="T0" fmla="*/ 146 w 806"/>
                <a:gd name="T1" fmla="*/ 0 h 287"/>
                <a:gd name="T2" fmla="*/ 0 w 806"/>
                <a:gd name="T3" fmla="*/ 287 h 287"/>
                <a:gd name="T4" fmla="*/ 806 w 806"/>
                <a:gd name="T5" fmla="*/ 287 h 287"/>
                <a:gd name="T6" fmla="*/ 665 w 806"/>
                <a:gd name="T7" fmla="*/ 0 h 287"/>
                <a:gd name="T8" fmla="*/ 146 w 806"/>
                <a:gd name="T9" fmla="*/ 0 h 287"/>
              </a:gdLst>
              <a:ahLst/>
              <a:cxnLst>
                <a:cxn ang="0">
                  <a:pos x="T0" y="T1"/>
                </a:cxn>
                <a:cxn ang="0">
                  <a:pos x="T2" y="T3"/>
                </a:cxn>
                <a:cxn ang="0">
                  <a:pos x="T4" y="T5"/>
                </a:cxn>
                <a:cxn ang="0">
                  <a:pos x="T6" y="T7"/>
                </a:cxn>
                <a:cxn ang="0">
                  <a:pos x="T8" y="T9"/>
                </a:cxn>
              </a:cxnLst>
              <a:rect l="0" t="0" r="r" b="b"/>
              <a:pathLst>
                <a:path w="806" h="287">
                  <a:moveTo>
                    <a:pt x="146" y="0"/>
                  </a:moveTo>
                  <a:lnTo>
                    <a:pt x="0" y="287"/>
                  </a:lnTo>
                  <a:lnTo>
                    <a:pt x="806" y="287"/>
                  </a:lnTo>
                  <a:lnTo>
                    <a:pt x="665" y="0"/>
                  </a:lnTo>
                  <a:lnTo>
                    <a:pt x="146" y="0"/>
                  </a:lnTo>
                  <a:close/>
                </a:path>
              </a:pathLst>
            </a:custGeom>
            <a:solidFill>
              <a:schemeClr val="accent2"/>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
            <p:cNvSpPr>
              <a:spLocks noChangeArrowheads="1"/>
            </p:cNvSpPr>
            <p:nvPr/>
          </p:nvSpPr>
          <p:spPr bwMode="auto">
            <a:xfrm>
              <a:off x="3725227" y="3278266"/>
              <a:ext cx="1269422" cy="30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009853" y="2436493"/>
            <a:ext cx="1008837" cy="1011533"/>
            <a:chOff x="3834289" y="1958772"/>
            <a:chExt cx="1008837" cy="1011767"/>
          </a:xfrm>
          <a:solidFill>
            <a:srgbClr val="000000"/>
          </a:solidFill>
        </p:grpSpPr>
        <p:sp>
          <p:nvSpPr>
            <p:cNvPr id="16" name="Freeform 7"/>
            <p:cNvSpPr/>
            <p:nvPr/>
          </p:nvSpPr>
          <p:spPr bwMode="auto">
            <a:xfrm>
              <a:off x="3834289" y="1958772"/>
              <a:ext cx="1003300" cy="1011767"/>
            </a:xfrm>
            <a:custGeom>
              <a:avLst/>
              <a:gdLst>
                <a:gd name="T0" fmla="*/ 474 w 474"/>
                <a:gd name="T1" fmla="*/ 478 h 478"/>
                <a:gd name="T2" fmla="*/ 237 w 474"/>
                <a:gd name="T3" fmla="*/ 0 h 478"/>
                <a:gd name="T4" fmla="*/ 0 w 474"/>
                <a:gd name="T5" fmla="*/ 478 h 478"/>
                <a:gd name="T6" fmla="*/ 474 w 474"/>
                <a:gd name="T7" fmla="*/ 478 h 478"/>
              </a:gdLst>
              <a:ahLst/>
              <a:cxnLst>
                <a:cxn ang="0">
                  <a:pos x="T0" y="T1"/>
                </a:cxn>
                <a:cxn ang="0">
                  <a:pos x="T2" y="T3"/>
                </a:cxn>
                <a:cxn ang="0">
                  <a:pos x="T4" y="T5"/>
                </a:cxn>
                <a:cxn ang="0">
                  <a:pos x="T6" y="T7"/>
                </a:cxn>
              </a:cxnLst>
              <a:rect l="0" t="0" r="r" b="b"/>
              <a:pathLst>
                <a:path w="474" h="478">
                  <a:moveTo>
                    <a:pt x="474" y="478"/>
                  </a:moveTo>
                  <a:lnTo>
                    <a:pt x="237" y="0"/>
                  </a:lnTo>
                  <a:lnTo>
                    <a:pt x="0" y="478"/>
                  </a:lnTo>
                  <a:lnTo>
                    <a:pt x="474" y="478"/>
                  </a:lnTo>
                  <a:close/>
                </a:path>
              </a:pathLst>
            </a:custGeom>
            <a:solidFill>
              <a:schemeClr val="accent6"/>
            </a:solidFill>
            <a:ln>
              <a:noFill/>
            </a:ln>
          </p:spPr>
          <p:txBody>
            <a:bodyPr vert="horz" wrap="square" lIns="121920" tIns="60960" rIns="121920" bIns="60960" numCol="1" anchor="t" anchorCtr="0" compatLnSpc="1"/>
            <a:lstStyle/>
            <a:p>
              <a:pPr fontAlgn="base">
                <a:spcBef>
                  <a:spcPct val="0"/>
                </a:spcBef>
                <a:spcAft>
                  <a:spcPct val="0"/>
                </a:spcAft>
              </a:pPr>
              <a:endParaRPr lang="zh-CN" altLang="en-US" sz="2400" b="1">
                <a:solidFill>
                  <a:srgbClr val="680701"/>
                </a:solidFill>
                <a:latin typeface="微软雅黑" panose="020B0503020204020204" pitchFamily="34" charset="-122"/>
                <a:ea typeface="微软雅黑" panose="020B0503020204020204" pitchFamily="34" charset="-122"/>
              </a:endParaRPr>
            </a:p>
          </p:txBody>
        </p:sp>
        <p:sp>
          <p:nvSpPr>
            <p:cNvPr id="17" name="矩形 1"/>
            <p:cNvSpPr>
              <a:spLocks noChangeArrowheads="1"/>
            </p:cNvSpPr>
            <p:nvPr/>
          </p:nvSpPr>
          <p:spPr bwMode="auto">
            <a:xfrm>
              <a:off x="3876750" y="2652542"/>
              <a:ext cx="966376" cy="30677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fontAlgn="base">
                <a:spcBef>
                  <a:spcPct val="0"/>
                </a:spcBef>
                <a:spcAft>
                  <a:spcPct val="0"/>
                </a:spcAft>
              </a:pPr>
              <a:r>
                <a:rPr lang="zh-CN" altLang="en-US" sz="1400" b="1" dirty="0">
                  <a:solidFill>
                    <a:schemeClr val="bg1"/>
                  </a:solidFill>
                  <a:latin typeface="微软雅黑" panose="020B0503020204020204" pitchFamily="34" charset="-122"/>
                  <a:ea typeface="微软雅黑" panose="020B0503020204020204" pitchFamily="34" charset="-122"/>
                </a:rPr>
                <a:t>预考核</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grpSp>
      <p:sp>
        <p:nvSpPr>
          <p:cNvPr id="18" name="TextBox 174"/>
          <p:cNvSpPr txBox="1"/>
          <p:nvPr/>
        </p:nvSpPr>
        <p:spPr>
          <a:xfrm>
            <a:off x="6124575" y="1797685"/>
            <a:ext cx="4686300" cy="829945"/>
          </a:xfrm>
          <a:prstGeom prst="rect">
            <a:avLst/>
          </a:prstGeom>
          <a:noFill/>
        </p:spPr>
        <p:txBody>
          <a:bodyPr wrap="square" rtlCol="0">
            <a:spAutoFit/>
          </a:bodyPr>
          <a:lstStyle/>
          <a:p>
            <a:pPr algn="just" fontAlgn="auto">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仔细阅读，尤其是其中的注意事项。对实验要完成的内容和实验操作中要注意的地方做到心中有数。</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TextBox 175"/>
          <p:cNvSpPr txBox="1"/>
          <p:nvPr/>
        </p:nvSpPr>
        <p:spPr>
          <a:xfrm>
            <a:off x="5757665" y="1431571"/>
            <a:ext cx="3231373" cy="398780"/>
          </a:xfrm>
          <a:prstGeom prst="rect">
            <a:avLst/>
          </a:prstGeom>
          <a:noFill/>
        </p:spPr>
        <p:txBody>
          <a:bodyPr wrap="square" rtlCol="0">
            <a:spAutoFit/>
          </a:bodyPr>
          <a:lstStyle/>
          <a:p>
            <a:pPr marL="342900" indent="-342900" fontAlgn="base">
              <a:spcBef>
                <a:spcPct val="0"/>
              </a:spcBef>
              <a:spcAft>
                <a:spcPct val="0"/>
              </a:spcAft>
              <a:buFont typeface="Wingdings" panose="05000000000000000000" charset="0"/>
              <a:buChar char="Ø"/>
            </a:pPr>
            <a:r>
              <a:rPr lang="zh-CN" altLang="en-US" sz="2000" b="1" dirty="0">
                <a:solidFill>
                  <a:srgbClr val="002060"/>
                </a:solidFill>
                <a:latin typeface="微软雅黑" panose="020B0503020204020204" pitchFamily="34" charset="-122"/>
                <a:ea typeface="微软雅黑" panose="020B0503020204020204" pitchFamily="34" charset="-122"/>
              </a:rPr>
              <a:t>实验指导书</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p:sp>
        <p:nvSpPr>
          <p:cNvPr id="22" name="标题 21"/>
          <p:cNvSpPr>
            <a:spLocks noGrp="1"/>
          </p:cNvSpPr>
          <p:nvPr>
            <p:ph type="title"/>
          </p:nvPr>
        </p:nvSpPr>
        <p:spPr>
          <a:xfrm>
            <a:off x="1901825" y="190500"/>
            <a:ext cx="2941955" cy="663575"/>
          </a:xfrm>
        </p:spPr>
        <p:txBody>
          <a:bodyPr>
            <a:normAutofit/>
          </a:bodyPr>
          <a:lstStyle/>
          <a:p>
            <a:r>
              <a:rPr lang="zh-CN" altLang="zh-CN" dirty="0"/>
              <a:t>预习很重要</a:t>
            </a:r>
            <a:endParaRPr lang="zh-CN" altLang="zh-CN" dirty="0"/>
          </a:p>
        </p:txBody>
      </p:sp>
      <p:sp>
        <p:nvSpPr>
          <p:cNvPr id="55" name="燕尾形 54"/>
          <p:cNvSpPr/>
          <p:nvPr/>
        </p:nvSpPr>
        <p:spPr>
          <a:xfrm>
            <a:off x="290538" y="190554"/>
            <a:ext cx="1480723" cy="654724"/>
          </a:xfrm>
          <a:prstGeom prst="chevron">
            <a:avLst>
              <a:gd name="adj" fmla="val 205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a:solidFill>
                  <a:srgbClr val="FFFF00"/>
                </a:solidFill>
                <a:latin typeface="+mj-ea"/>
                <a:ea typeface="+mj-ea"/>
                <a:sym typeface="+mn-ea"/>
              </a:rPr>
              <a:t>第二步</a:t>
            </a:r>
            <a:endParaRPr lang="zh-CN" altLang="en-US" sz="2000">
              <a:solidFill>
                <a:srgbClr val="FFFF00"/>
              </a:solidFill>
              <a:latin typeface="+mj-ea"/>
              <a:ea typeface="+mj-ea"/>
            </a:endParaRPr>
          </a:p>
        </p:txBody>
      </p:sp>
      <p:sp>
        <p:nvSpPr>
          <p:cNvPr id="23" name="文本框 22"/>
          <p:cNvSpPr txBox="1"/>
          <p:nvPr/>
        </p:nvSpPr>
        <p:spPr>
          <a:xfrm>
            <a:off x="2429510" y="854075"/>
            <a:ext cx="8641080" cy="368300"/>
          </a:xfrm>
          <a:prstGeom prst="rect">
            <a:avLst/>
          </a:prstGeom>
          <a:noFill/>
        </p:spPr>
        <p:txBody>
          <a:bodyPr wrap="none" rtlCol="0">
            <a:spAutoFit/>
          </a:bodyPr>
          <a:lstStyle/>
          <a:p>
            <a:r>
              <a:rPr lang="zh-CN" altLang="en-US"/>
              <a:t>实验由同学们自主独立完成，因此预习是否充分直接影响了实验是否能够顺利进行！</a:t>
            </a:r>
            <a:endParaRPr lang="zh-CN" altLang="en-US"/>
          </a:p>
        </p:txBody>
      </p:sp>
      <p:sp>
        <p:nvSpPr>
          <p:cNvPr id="24" name="文本框 23"/>
          <p:cNvSpPr txBox="1"/>
          <p:nvPr/>
        </p:nvSpPr>
        <p:spPr>
          <a:xfrm>
            <a:off x="2994293" y="3781443"/>
            <a:ext cx="1097280" cy="368300"/>
          </a:xfrm>
          <a:prstGeom prst="rect">
            <a:avLst/>
          </a:prstGeom>
          <a:noFill/>
        </p:spPr>
        <p:txBody>
          <a:bodyPr wrap="none" rtlCol="0">
            <a:spAutoFit/>
          </a:bodyPr>
          <a:lstStyle/>
          <a:p>
            <a:pPr algn="ctr" fontAlgn="base">
              <a:buClrTx/>
              <a:buSzTx/>
              <a:buFontTx/>
            </a:pPr>
            <a:r>
              <a:rPr lang="zh-CN" altLang="en-US" sz="1400" b="1" dirty="0">
                <a:solidFill>
                  <a:schemeClr val="bg1"/>
                </a:solidFill>
                <a:latin typeface="微软雅黑" panose="020B0503020204020204" pitchFamily="34" charset="-122"/>
                <a:ea typeface="微软雅黑" panose="020B0503020204020204" pitchFamily="34" charset="-122"/>
              </a:rPr>
              <a:t>预习报告</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5" name="TextBox 175"/>
          <p:cNvSpPr txBox="1"/>
          <p:nvPr/>
        </p:nvSpPr>
        <p:spPr>
          <a:xfrm>
            <a:off x="5798940" y="2770786"/>
            <a:ext cx="3231373" cy="398780"/>
          </a:xfrm>
          <a:prstGeom prst="rect">
            <a:avLst/>
          </a:prstGeom>
          <a:noFill/>
        </p:spPr>
        <p:txBody>
          <a:bodyPr wrap="square" rtlCol="0">
            <a:spAutoFit/>
          </a:bodyPr>
          <a:lstStyle/>
          <a:p>
            <a:pPr marL="342900" indent="-342900" fontAlgn="base">
              <a:spcBef>
                <a:spcPct val="0"/>
              </a:spcBef>
              <a:spcAft>
                <a:spcPct val="0"/>
              </a:spcAft>
              <a:buFont typeface="Wingdings" panose="05000000000000000000" charset="0"/>
              <a:buChar char="Ø"/>
            </a:pPr>
            <a:r>
              <a:rPr lang="zh-CN" altLang="en-US" sz="2000" b="1" dirty="0">
                <a:solidFill>
                  <a:srgbClr val="002060"/>
                </a:solidFill>
                <a:latin typeface="微软雅黑" panose="020B0503020204020204" pitchFamily="34" charset="-122"/>
                <a:ea typeface="微软雅黑" panose="020B0503020204020204" pitchFamily="34" charset="-122"/>
              </a:rPr>
              <a:t>教学视频</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5701665" y="1265555"/>
            <a:ext cx="5441315" cy="1386840"/>
          </a:xfrm>
          <a:prstGeom prst="roundRect">
            <a:avLst/>
          </a:prstGeom>
          <a:noFill/>
          <a:ln>
            <a:solidFill>
              <a:schemeClr val="bg2">
                <a:lumMod val="50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174"/>
          <p:cNvSpPr txBox="1"/>
          <p:nvPr/>
        </p:nvSpPr>
        <p:spPr>
          <a:xfrm>
            <a:off x="6162040" y="3072130"/>
            <a:ext cx="4686300" cy="1198880"/>
          </a:xfrm>
          <a:prstGeom prst="rect">
            <a:avLst/>
          </a:prstGeom>
          <a:noFill/>
        </p:spPr>
        <p:txBody>
          <a:bodyPr wrap="square" rtlCol="0">
            <a:spAutoFit/>
          </a:bodyPr>
          <a:lstStyle/>
          <a:p>
            <a:pPr algn="just" fontAlgn="auto">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必看。里面是老师对本实验的实操视频。注意老师演示过程中用到的参数可能会与实际不同。请大家重点学习仪器和元件的操作方法。</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圆角矩形 27"/>
          <p:cNvSpPr/>
          <p:nvPr/>
        </p:nvSpPr>
        <p:spPr>
          <a:xfrm>
            <a:off x="5677535" y="2742565"/>
            <a:ext cx="5441315" cy="1603375"/>
          </a:xfrm>
          <a:prstGeom prst="roundRect">
            <a:avLst/>
          </a:prstGeom>
          <a:noFill/>
          <a:ln>
            <a:solidFill>
              <a:srgbClr val="00206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175"/>
          <p:cNvSpPr txBox="1"/>
          <p:nvPr/>
        </p:nvSpPr>
        <p:spPr>
          <a:xfrm>
            <a:off x="5831205" y="4485005"/>
            <a:ext cx="4255770" cy="398780"/>
          </a:xfrm>
          <a:prstGeom prst="rect">
            <a:avLst/>
          </a:prstGeom>
          <a:noFill/>
        </p:spPr>
        <p:txBody>
          <a:bodyPr wrap="square" rtlCol="0">
            <a:spAutoFit/>
          </a:bodyPr>
          <a:lstStyle/>
          <a:p>
            <a:pPr marL="342900" indent="-342900" fontAlgn="base">
              <a:spcBef>
                <a:spcPct val="0"/>
              </a:spcBef>
              <a:spcAft>
                <a:spcPct val="0"/>
              </a:spcAft>
              <a:buFont typeface="Wingdings" panose="05000000000000000000" charset="0"/>
              <a:buChar char="Ø"/>
            </a:pPr>
            <a:r>
              <a:rPr lang="zh-CN" altLang="en-US" sz="2000" b="1" dirty="0">
                <a:solidFill>
                  <a:srgbClr val="002060"/>
                </a:solidFill>
                <a:latin typeface="微软雅黑" panose="020B0503020204020204" pitchFamily="34" charset="-122"/>
                <a:ea typeface="微软雅黑" panose="020B0503020204020204" pitchFamily="34" charset="-122"/>
              </a:rPr>
              <a:t>预习报告（未完成不能做实验）</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p:sp>
        <p:nvSpPr>
          <p:cNvPr id="30" name="TextBox 174"/>
          <p:cNvSpPr txBox="1"/>
          <p:nvPr/>
        </p:nvSpPr>
        <p:spPr>
          <a:xfrm>
            <a:off x="6162040" y="4836160"/>
            <a:ext cx="3423285" cy="460375"/>
          </a:xfrm>
          <a:prstGeom prst="rect">
            <a:avLst/>
          </a:prstGeom>
          <a:noFill/>
        </p:spPr>
        <p:txBody>
          <a:bodyPr wrap="square" rtlCol="0">
            <a:spAutoFit/>
          </a:bodyPr>
          <a:lstStyle/>
          <a:p>
            <a:pPr algn="just" fontAlgn="auto">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电路实验需完成实验报告前五部分</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圆角矩形 30"/>
          <p:cNvSpPr/>
          <p:nvPr/>
        </p:nvSpPr>
        <p:spPr>
          <a:xfrm>
            <a:off x="5677535" y="4441825"/>
            <a:ext cx="5441315" cy="1197610"/>
          </a:xfrm>
          <a:prstGeom prst="roundRect">
            <a:avLst/>
          </a:prstGeom>
          <a:noFill/>
          <a:ln>
            <a:solidFill>
              <a:srgbClr val="7030A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174"/>
          <p:cNvSpPr txBox="1"/>
          <p:nvPr/>
        </p:nvSpPr>
        <p:spPr>
          <a:xfrm>
            <a:off x="6168390" y="5189855"/>
            <a:ext cx="3423285" cy="460375"/>
          </a:xfrm>
          <a:prstGeom prst="rect">
            <a:avLst/>
          </a:prstGeom>
          <a:noFill/>
        </p:spPr>
        <p:txBody>
          <a:bodyPr wrap="square" rtlCol="0">
            <a:spAutoFit/>
          </a:bodyPr>
          <a:lstStyle/>
          <a:p>
            <a:pPr algn="just" fontAlgn="auto">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电工实验需完成实验报告前四部分</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3" name="TextBox 175"/>
          <p:cNvSpPr txBox="1"/>
          <p:nvPr/>
        </p:nvSpPr>
        <p:spPr>
          <a:xfrm>
            <a:off x="5815330" y="5811520"/>
            <a:ext cx="4255770" cy="398780"/>
          </a:xfrm>
          <a:prstGeom prst="rect">
            <a:avLst/>
          </a:prstGeom>
          <a:noFill/>
        </p:spPr>
        <p:txBody>
          <a:bodyPr wrap="square" rtlCol="0">
            <a:spAutoFit/>
          </a:bodyPr>
          <a:lstStyle/>
          <a:p>
            <a:pPr marL="342900" indent="-342900" fontAlgn="base">
              <a:spcBef>
                <a:spcPct val="0"/>
              </a:spcBef>
              <a:spcAft>
                <a:spcPct val="0"/>
              </a:spcAft>
              <a:buFont typeface="Wingdings" panose="05000000000000000000" charset="0"/>
              <a:buChar char="Ø"/>
            </a:pPr>
            <a:r>
              <a:rPr lang="zh-CN" altLang="en-US" sz="2000" b="1" dirty="0">
                <a:solidFill>
                  <a:srgbClr val="002060"/>
                </a:solidFill>
                <a:latin typeface="微软雅黑" panose="020B0503020204020204" pitchFamily="34" charset="-122"/>
                <a:ea typeface="微软雅黑" panose="020B0503020204020204" pitchFamily="34" charset="-122"/>
              </a:rPr>
              <a:t>预考核（实验前必须完成）</a:t>
            </a:r>
            <a:endParaRPr lang="zh-CN" altLang="en-US" sz="2000" b="1" dirty="0">
              <a:solidFill>
                <a:srgbClr val="002060"/>
              </a:solidFill>
              <a:latin typeface="微软雅黑" panose="020B0503020204020204" pitchFamily="34" charset="-122"/>
              <a:ea typeface="微软雅黑" panose="020B0503020204020204" pitchFamily="34" charset="-122"/>
            </a:endParaRPr>
          </a:p>
        </p:txBody>
      </p:sp>
      <p:sp>
        <p:nvSpPr>
          <p:cNvPr id="35" name="圆角矩形 34"/>
          <p:cNvSpPr/>
          <p:nvPr/>
        </p:nvSpPr>
        <p:spPr>
          <a:xfrm>
            <a:off x="5672455" y="5779135"/>
            <a:ext cx="5441315" cy="854710"/>
          </a:xfrm>
          <a:prstGeom prst="roundRect">
            <a:avLst/>
          </a:prstGeom>
          <a:noFill/>
          <a:ln>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nvSpPr>
        <p:spPr>
          <a:xfrm>
            <a:off x="1901825" y="190500"/>
            <a:ext cx="4227195"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zh-CN" altLang="zh-CN" sz="2400" dirty="0"/>
              <a:t>预习很重要</a:t>
            </a:r>
            <a:r>
              <a:rPr lang="en-US" altLang="zh-CN" sz="2400" dirty="0"/>
              <a:t>——</a:t>
            </a:r>
            <a:r>
              <a:rPr lang="zh-CN" altLang="en-US" sz="2400" dirty="0"/>
              <a:t>教学视频</a:t>
            </a:r>
            <a:endParaRPr lang="zh-CN" altLang="en-US" sz="2400" dirty="0"/>
          </a:p>
        </p:txBody>
      </p:sp>
      <p:sp>
        <p:nvSpPr>
          <p:cNvPr id="55" name="燕尾形 54"/>
          <p:cNvSpPr/>
          <p:nvPr/>
        </p:nvSpPr>
        <p:spPr>
          <a:xfrm>
            <a:off x="290538" y="190554"/>
            <a:ext cx="1480723" cy="654724"/>
          </a:xfrm>
          <a:prstGeom prst="chevron">
            <a:avLst>
              <a:gd name="adj" fmla="val 205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a:solidFill>
                  <a:srgbClr val="FFFF00"/>
                </a:solidFill>
                <a:latin typeface="+mj-ea"/>
                <a:ea typeface="+mj-ea"/>
                <a:sym typeface="+mn-ea"/>
              </a:rPr>
              <a:t>第二步</a:t>
            </a:r>
            <a:endParaRPr lang="zh-CN" altLang="en-US" sz="2000">
              <a:solidFill>
                <a:srgbClr val="FFFF00"/>
              </a:solidFill>
              <a:latin typeface="+mj-ea"/>
              <a:ea typeface="+mj-ea"/>
            </a:endParaRPr>
          </a:p>
        </p:txBody>
      </p:sp>
      <p:pic>
        <p:nvPicPr>
          <p:cNvPr id="4" name="图片 3" descr="3DLQM}02G$_A`C~7DHYAAU7"/>
          <p:cNvPicPr>
            <a:picLocks noChangeAspect="1"/>
          </p:cNvPicPr>
          <p:nvPr>
            <p:custDataLst>
              <p:tags r:id="rId1"/>
            </p:custDataLst>
          </p:nvPr>
        </p:nvPicPr>
        <p:blipFill>
          <a:blip r:embed="rId2"/>
          <a:stretch>
            <a:fillRect/>
          </a:stretch>
        </p:blipFill>
        <p:spPr>
          <a:xfrm>
            <a:off x="564515" y="1486535"/>
            <a:ext cx="5996940" cy="2556510"/>
          </a:xfrm>
          <a:prstGeom prst="rect">
            <a:avLst/>
          </a:prstGeom>
        </p:spPr>
      </p:pic>
      <p:pic>
        <p:nvPicPr>
          <p:cNvPr id="7" name="图片 6" descr="3KZSHGN05K9{~LLAP1YE4XX"/>
          <p:cNvPicPr>
            <a:picLocks noChangeAspect="1"/>
          </p:cNvPicPr>
          <p:nvPr/>
        </p:nvPicPr>
        <p:blipFill>
          <a:blip r:embed="rId3"/>
          <a:stretch>
            <a:fillRect/>
          </a:stretch>
        </p:blipFill>
        <p:spPr>
          <a:xfrm>
            <a:off x="5612130" y="1746885"/>
            <a:ext cx="4524375" cy="3990975"/>
          </a:xfrm>
          <a:prstGeom prst="rect">
            <a:avLst/>
          </a:prstGeom>
          <a:ln w="28575" cmpd="dbl">
            <a:solidFill>
              <a:schemeClr val="accent1">
                <a:shade val="50000"/>
              </a:schemeClr>
            </a:solidFill>
            <a:prstDash val="lgDash"/>
          </a:ln>
        </p:spPr>
      </p:pic>
      <p:sp>
        <p:nvSpPr>
          <p:cNvPr id="9" name="文本框 8"/>
          <p:cNvSpPr txBox="1"/>
          <p:nvPr/>
        </p:nvSpPr>
        <p:spPr>
          <a:xfrm>
            <a:off x="3893185" y="3800475"/>
            <a:ext cx="1097280" cy="368300"/>
          </a:xfrm>
          <a:prstGeom prst="rect">
            <a:avLst/>
          </a:prstGeom>
          <a:noFill/>
        </p:spPr>
        <p:txBody>
          <a:bodyPr wrap="none" rtlCol="0">
            <a:spAutoFit/>
          </a:bodyPr>
          <a:lstStyle/>
          <a:p>
            <a:r>
              <a:rPr lang="zh-CN" altLang="en-US">
                <a:gradFill>
                  <a:gsLst>
                    <a:gs pos="0">
                      <a:srgbClr val="012D86"/>
                    </a:gs>
                    <a:gs pos="100000">
                      <a:srgbClr val="0E2557"/>
                    </a:gs>
                  </a:gsLst>
                  <a:lin scaled="0"/>
                </a:gradFill>
              </a:rPr>
              <a:t>点击进入</a:t>
            </a:r>
            <a:endParaRPr lang="zh-CN" altLang="en-US">
              <a:gradFill>
                <a:gsLst>
                  <a:gs pos="0">
                    <a:srgbClr val="012D86"/>
                  </a:gs>
                  <a:gs pos="100000">
                    <a:srgbClr val="0E2557"/>
                  </a:gs>
                </a:gsLst>
                <a:lin scaled="0"/>
              </a:gradFill>
            </a:endParaRPr>
          </a:p>
        </p:txBody>
      </p:sp>
      <p:sp>
        <p:nvSpPr>
          <p:cNvPr id="10" name="虚尾箭头 9"/>
          <p:cNvSpPr/>
          <p:nvPr/>
        </p:nvSpPr>
        <p:spPr>
          <a:xfrm>
            <a:off x="4735195" y="4043045"/>
            <a:ext cx="876935" cy="326390"/>
          </a:xfrm>
          <a:prstGeom prst="stripedRightArrow">
            <a:avLst/>
          </a:prstGeom>
          <a:gradFill>
            <a:gsLst>
              <a:gs pos="0">
                <a:srgbClr val="012D86"/>
              </a:gs>
              <a:gs pos="100000">
                <a:srgbClr val="0E2557"/>
              </a:gs>
            </a:gsLst>
            <a:lin ang="5400000" scaled="0"/>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1421765" y="5977255"/>
            <a:ext cx="9098280" cy="368300"/>
          </a:xfrm>
          <a:prstGeom prst="rect">
            <a:avLst/>
          </a:prstGeom>
          <a:noFill/>
          <a:ln w="28575" cmpd="dbl">
            <a:solidFill>
              <a:schemeClr val="accent1">
                <a:shade val="50000"/>
              </a:schemeClr>
            </a:solidFill>
            <a:prstDash val="sysDot"/>
          </a:ln>
        </p:spPr>
        <p:txBody>
          <a:bodyPr wrap="none" rtlCol="0" anchor="t">
            <a:spAutoFit/>
          </a:bodyPr>
          <a:lstStyle/>
          <a:p>
            <a:r>
              <a:rPr lang="zh-CN" dirty="0" smtClean="0">
                <a:latin typeface="微软雅黑" panose="020B0503020204020204" pitchFamily="34" charset="-122"/>
                <a:ea typeface="微软雅黑" panose="020B0503020204020204" pitchFamily="34" charset="-122"/>
                <a:sym typeface="+mn-ea"/>
              </a:rPr>
              <a:t>可观</a:t>
            </a:r>
            <a:r>
              <a:rPr dirty="0" smtClean="0">
                <a:latin typeface="微软雅黑" panose="020B0503020204020204" pitchFamily="34" charset="-122"/>
                <a:ea typeface="微软雅黑" panose="020B0503020204020204" pitchFamily="34" charset="-122"/>
                <a:sym typeface="+mn-ea"/>
              </a:rPr>
              <a:t>看实验教学视频（根据实验项目选择）和仪器仪表操作视频（根据实验设备表选择）</a:t>
            </a:r>
            <a:endParaRPr lang="zh-CN" altLang="en-US"/>
          </a:p>
        </p:txBody>
      </p:sp>
      <p:sp>
        <p:nvSpPr>
          <p:cNvPr id="12" name="文本框 11"/>
          <p:cNvSpPr txBox="1"/>
          <p:nvPr/>
        </p:nvSpPr>
        <p:spPr>
          <a:xfrm>
            <a:off x="921385" y="1486535"/>
            <a:ext cx="4069080" cy="368300"/>
          </a:xfrm>
          <a:prstGeom prst="rect">
            <a:avLst/>
          </a:prstGeom>
          <a:noFill/>
          <a:ln w="12700" cmpd="sng">
            <a:solidFill>
              <a:schemeClr val="accent1">
                <a:shade val="50000"/>
              </a:schemeClr>
            </a:solidFill>
            <a:prstDash val="sysDot"/>
          </a:ln>
        </p:spPr>
        <p:txBody>
          <a:bodyPr wrap="none" rtlCol="0">
            <a:spAutoFit/>
          </a:bodyPr>
          <a:lstStyle/>
          <a:p>
            <a:r>
              <a:rPr lang="zh-CN" altLang="en-US"/>
              <a:t>进入网站，拖动鼠标滚轮找到实验资源</a:t>
            </a:r>
            <a:endParaRPr lang="zh-CN" altLang="en-US"/>
          </a:p>
        </p:txBody>
      </p:sp>
      <p:cxnSp>
        <p:nvCxnSpPr>
          <p:cNvPr id="13" name="直接箭头连接符 12"/>
          <p:cNvCxnSpPr/>
          <p:nvPr/>
        </p:nvCxnSpPr>
        <p:spPr>
          <a:xfrm>
            <a:off x="4040505" y="1857375"/>
            <a:ext cx="205105" cy="5803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H="1">
            <a:off x="4678045" y="4919345"/>
            <a:ext cx="1331595" cy="10363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561455" y="393700"/>
            <a:ext cx="4840605" cy="460375"/>
          </a:xfrm>
          <a:prstGeom prst="rect">
            <a:avLst/>
          </a:prstGeom>
          <a:noFill/>
        </p:spPr>
        <p:txBody>
          <a:bodyPr wrap="none" rtlCol="0">
            <a:spAutoFit/>
          </a:bodyPr>
          <a:lstStyle/>
          <a:p>
            <a:r>
              <a:rPr lang="zh-CN" altLang="en-US" sz="2400"/>
              <a:t>实验网站：</a:t>
            </a:r>
            <a:r>
              <a:rPr lang="en-US" altLang="zh-CN" sz="2400"/>
              <a:t>http://218.197.102.254/</a:t>
            </a:r>
            <a:endParaRPr lang="en-US" altLang="zh-CN" sz="2400"/>
          </a:p>
        </p:txBody>
      </p:sp>
    </p:spTree>
  </p:cSld>
  <p:clrMapOvr>
    <a:masterClrMapping/>
  </p:clrMapOvr>
  <p:transition spd="slow">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标题 21"/>
          <p:cNvSpPr>
            <a:spLocks noGrp="1"/>
          </p:cNvSpPr>
          <p:nvPr/>
        </p:nvSpPr>
        <p:spPr>
          <a:xfrm>
            <a:off x="1901825" y="190500"/>
            <a:ext cx="4227195" cy="6635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zh-CN" altLang="zh-CN" sz="2400" dirty="0"/>
              <a:t>预习很重要</a:t>
            </a:r>
            <a:r>
              <a:rPr lang="en-US" altLang="zh-CN" sz="2400" dirty="0"/>
              <a:t>——</a:t>
            </a:r>
            <a:r>
              <a:rPr lang="zh-CN" altLang="en-US" sz="2400" dirty="0"/>
              <a:t>教学视频</a:t>
            </a:r>
            <a:endParaRPr lang="zh-CN" altLang="en-US" sz="2400" dirty="0"/>
          </a:p>
        </p:txBody>
      </p:sp>
      <p:sp>
        <p:nvSpPr>
          <p:cNvPr id="55" name="燕尾形 54"/>
          <p:cNvSpPr/>
          <p:nvPr/>
        </p:nvSpPr>
        <p:spPr>
          <a:xfrm>
            <a:off x="290538" y="190554"/>
            <a:ext cx="1480723" cy="654724"/>
          </a:xfrm>
          <a:prstGeom prst="chevron">
            <a:avLst>
              <a:gd name="adj" fmla="val 205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dirty="0">
                <a:solidFill>
                  <a:srgbClr val="FFFF00"/>
                </a:solidFill>
                <a:latin typeface="+mj-ea"/>
                <a:ea typeface="+mj-ea"/>
                <a:sym typeface="+mn-ea"/>
              </a:rPr>
              <a:t>第二步</a:t>
            </a:r>
            <a:endParaRPr lang="zh-CN" altLang="en-US" sz="2000" dirty="0">
              <a:solidFill>
                <a:srgbClr val="FFFF00"/>
              </a:solidFill>
              <a:latin typeface="+mj-ea"/>
              <a:ea typeface="+mj-ea"/>
            </a:endParaRPr>
          </a:p>
        </p:txBody>
      </p:sp>
      <p:sp>
        <p:nvSpPr>
          <p:cNvPr id="3" name="文本框 2"/>
          <p:cNvSpPr txBox="1"/>
          <p:nvPr/>
        </p:nvSpPr>
        <p:spPr>
          <a:xfrm>
            <a:off x="6869430" y="190500"/>
            <a:ext cx="4840605" cy="460375"/>
          </a:xfrm>
          <a:prstGeom prst="rect">
            <a:avLst/>
          </a:prstGeom>
          <a:noFill/>
        </p:spPr>
        <p:txBody>
          <a:bodyPr wrap="none" rtlCol="0">
            <a:spAutoFit/>
          </a:bodyPr>
          <a:lstStyle/>
          <a:p>
            <a:r>
              <a:rPr lang="zh-CN" altLang="en-US" sz="2400" dirty="0"/>
              <a:t>实验网站：</a:t>
            </a:r>
            <a:r>
              <a:rPr lang="en-US" altLang="zh-CN" sz="2400" dirty="0"/>
              <a:t>http://218.197.102.254/</a:t>
            </a:r>
            <a:endParaRPr lang="en-US" altLang="zh-CN" sz="2400" dirty="0"/>
          </a:p>
        </p:txBody>
      </p:sp>
      <p:sp>
        <p:nvSpPr>
          <p:cNvPr id="11" name="文本框 10"/>
          <p:cNvSpPr txBox="1"/>
          <p:nvPr/>
        </p:nvSpPr>
        <p:spPr>
          <a:xfrm>
            <a:off x="3470275" y="5830570"/>
            <a:ext cx="4526280" cy="368300"/>
          </a:xfrm>
          <a:prstGeom prst="rect">
            <a:avLst/>
          </a:prstGeom>
          <a:noFill/>
          <a:ln w="28575" cmpd="dbl">
            <a:solidFill>
              <a:schemeClr val="accent1">
                <a:shade val="50000"/>
              </a:schemeClr>
            </a:solidFill>
            <a:prstDash val="sysDot"/>
          </a:ln>
        </p:spPr>
        <p:txBody>
          <a:bodyPr wrap="none" rtlCol="0" anchor="t">
            <a:spAutoFit/>
          </a:bodyPr>
          <a:lstStyle/>
          <a:p>
            <a:r>
              <a:rPr lang="zh-CN" dirty="0" smtClean="0">
                <a:latin typeface="微软雅黑" panose="020B0503020204020204" pitchFamily="34" charset="-122"/>
                <a:ea typeface="微软雅黑" panose="020B0503020204020204" pitchFamily="34" charset="-122"/>
                <a:sym typeface="+mn-ea"/>
              </a:rPr>
              <a:t>可详细了解</a:t>
            </a:r>
            <a:r>
              <a:rPr dirty="0" smtClean="0">
                <a:latin typeface="微软雅黑" panose="020B0503020204020204" pitchFamily="34" charset="-122"/>
                <a:ea typeface="微软雅黑" panose="020B0503020204020204" pitchFamily="34" charset="-122"/>
                <a:sym typeface="+mn-ea"/>
              </a:rPr>
              <a:t>仪器仪表</a:t>
            </a:r>
            <a:r>
              <a:rPr lang="zh-CN" dirty="0" smtClean="0">
                <a:latin typeface="微软雅黑" panose="020B0503020204020204" pitchFamily="34" charset="-122"/>
                <a:ea typeface="微软雅黑" panose="020B0503020204020204" pitchFamily="34" charset="-122"/>
                <a:sym typeface="+mn-ea"/>
              </a:rPr>
              <a:t>的使用说明和使用方法</a:t>
            </a:r>
            <a:endParaRPr lang="zh-CN" altLang="en-US"/>
          </a:p>
        </p:txBody>
      </p:sp>
      <p:cxnSp>
        <p:nvCxnSpPr>
          <p:cNvPr id="14" name="直接箭头连接符 13"/>
          <p:cNvCxnSpPr/>
          <p:nvPr/>
        </p:nvCxnSpPr>
        <p:spPr>
          <a:xfrm flipH="1">
            <a:off x="5850890" y="4794250"/>
            <a:ext cx="1331595" cy="103632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 name="图片 1" descr="``I`S8GT(0ST94QX~`}[@UK"/>
          <p:cNvPicPr>
            <a:picLocks noChangeAspect="1"/>
          </p:cNvPicPr>
          <p:nvPr/>
        </p:nvPicPr>
        <p:blipFill>
          <a:blip r:embed="rId1"/>
          <a:stretch>
            <a:fillRect/>
          </a:stretch>
        </p:blipFill>
        <p:spPr>
          <a:xfrm>
            <a:off x="591820" y="1523365"/>
            <a:ext cx="5997600" cy="2091055"/>
          </a:xfrm>
          <a:prstGeom prst="rect">
            <a:avLst/>
          </a:prstGeom>
        </p:spPr>
      </p:pic>
      <p:sp>
        <p:nvSpPr>
          <p:cNvPr id="5" name="矩形 4"/>
          <p:cNvSpPr/>
          <p:nvPr/>
        </p:nvSpPr>
        <p:spPr>
          <a:xfrm>
            <a:off x="5281295" y="2039620"/>
            <a:ext cx="1286510" cy="1479550"/>
          </a:xfrm>
          <a:prstGeom prst="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375910" y="2039620"/>
            <a:ext cx="1097280" cy="368300"/>
          </a:xfrm>
          <a:prstGeom prst="rect">
            <a:avLst/>
          </a:prstGeom>
          <a:noFill/>
        </p:spPr>
        <p:txBody>
          <a:bodyPr wrap="none" rtlCol="0">
            <a:spAutoFit/>
          </a:bodyPr>
          <a:lstStyle/>
          <a:p>
            <a:r>
              <a:rPr lang="zh-CN" altLang="en-US" b="1">
                <a:solidFill>
                  <a:schemeClr val="bg2">
                    <a:lumMod val="75000"/>
                  </a:schemeClr>
                </a:solidFill>
              </a:rPr>
              <a:t>点击进入</a:t>
            </a:r>
            <a:endParaRPr lang="zh-CN" altLang="en-US" b="1">
              <a:solidFill>
                <a:schemeClr val="bg2">
                  <a:lumMod val="75000"/>
                </a:schemeClr>
              </a:solidFill>
            </a:endParaRPr>
          </a:p>
        </p:txBody>
      </p:sp>
      <p:pic>
        <p:nvPicPr>
          <p:cNvPr id="8" name="图片 7" descr="PXHYNJ~J$7QO9K~ECVQB]P5"/>
          <p:cNvPicPr>
            <a:picLocks noChangeAspect="1"/>
          </p:cNvPicPr>
          <p:nvPr/>
        </p:nvPicPr>
        <p:blipFill>
          <a:blip r:embed="rId2"/>
          <a:stretch>
            <a:fillRect/>
          </a:stretch>
        </p:blipFill>
        <p:spPr>
          <a:xfrm>
            <a:off x="7011670" y="1186180"/>
            <a:ext cx="4552950" cy="4486275"/>
          </a:xfrm>
          <a:prstGeom prst="rect">
            <a:avLst/>
          </a:prstGeom>
          <a:ln w="19050">
            <a:solidFill>
              <a:schemeClr val="accent1"/>
            </a:solidFill>
          </a:ln>
        </p:spPr>
      </p:pic>
      <p:sp>
        <p:nvSpPr>
          <p:cNvPr id="15" name="右箭头 14"/>
          <p:cNvSpPr/>
          <p:nvPr/>
        </p:nvSpPr>
        <p:spPr>
          <a:xfrm>
            <a:off x="6589395" y="2673350"/>
            <a:ext cx="422275" cy="2127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圆角矩形 28"/>
          <p:cNvSpPr/>
          <p:nvPr/>
        </p:nvSpPr>
        <p:spPr>
          <a:xfrm>
            <a:off x="922790" y="4211273"/>
            <a:ext cx="6660859" cy="2365696"/>
          </a:xfrm>
          <a:prstGeom prst="roundRect">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dirty="0"/>
          </a:p>
        </p:txBody>
      </p:sp>
      <p:sp>
        <p:nvSpPr>
          <p:cNvPr id="22" name="标题 21"/>
          <p:cNvSpPr>
            <a:spLocks noGrp="1"/>
          </p:cNvSpPr>
          <p:nvPr/>
        </p:nvSpPr>
        <p:spPr>
          <a:xfrm>
            <a:off x="1901824" y="190500"/>
            <a:ext cx="4901647" cy="654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a:lstStyle>
          <a:p>
            <a:r>
              <a:rPr lang="zh-CN" altLang="zh-CN" sz="2400" dirty="0"/>
              <a:t>预习很重要</a:t>
            </a:r>
            <a:r>
              <a:rPr lang="en-US" altLang="zh-CN" sz="2400" dirty="0"/>
              <a:t>——</a:t>
            </a:r>
            <a:r>
              <a:rPr lang="zh-CN" altLang="en-US" sz="2400" dirty="0"/>
              <a:t>预习报告</a:t>
            </a:r>
            <a:endParaRPr lang="zh-CN" altLang="en-US" sz="2400" dirty="0"/>
          </a:p>
        </p:txBody>
      </p:sp>
      <p:sp>
        <p:nvSpPr>
          <p:cNvPr id="55" name="燕尾形 54"/>
          <p:cNvSpPr/>
          <p:nvPr/>
        </p:nvSpPr>
        <p:spPr>
          <a:xfrm>
            <a:off x="290538" y="190554"/>
            <a:ext cx="1480723" cy="654724"/>
          </a:xfrm>
          <a:prstGeom prst="chevron">
            <a:avLst>
              <a:gd name="adj" fmla="val 2051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buClrTx/>
              <a:buSzTx/>
              <a:buFontTx/>
            </a:pPr>
            <a:r>
              <a:rPr lang="zh-CN" altLang="en-US" sz="2000">
                <a:solidFill>
                  <a:srgbClr val="FFFF00"/>
                </a:solidFill>
                <a:latin typeface="+mj-ea"/>
                <a:ea typeface="+mj-ea"/>
                <a:sym typeface="+mn-ea"/>
              </a:rPr>
              <a:t>第二步</a:t>
            </a:r>
            <a:endParaRPr lang="zh-CN" altLang="en-US" sz="2000">
              <a:solidFill>
                <a:srgbClr val="FFFF00"/>
              </a:solidFill>
              <a:latin typeface="+mj-ea"/>
              <a:ea typeface="+mj-ea"/>
            </a:endParaRPr>
          </a:p>
        </p:txBody>
      </p:sp>
      <p:sp>
        <p:nvSpPr>
          <p:cNvPr id="11" name="文本框 10"/>
          <p:cNvSpPr txBox="1"/>
          <p:nvPr/>
        </p:nvSpPr>
        <p:spPr>
          <a:xfrm>
            <a:off x="4102100" y="1049602"/>
            <a:ext cx="3601720" cy="368300"/>
          </a:xfrm>
          <a:prstGeom prst="rect">
            <a:avLst/>
          </a:prstGeom>
          <a:solidFill>
            <a:schemeClr val="accent2">
              <a:lumMod val="40000"/>
              <a:lumOff val="60000"/>
            </a:schemeClr>
          </a:solidFill>
          <a:ln w="28575" cmpd="dbl">
            <a:solidFill>
              <a:schemeClr val="accent1">
                <a:shade val="50000"/>
              </a:schemeClr>
            </a:solidFill>
            <a:prstDash val="sysDot"/>
          </a:ln>
        </p:spPr>
        <p:txBody>
          <a:bodyPr wrap="square" rtlCol="0" anchor="t">
            <a:spAutoFit/>
          </a:bodyPr>
          <a:lstStyle/>
          <a:p>
            <a:r>
              <a:rPr lang="zh-CN" altLang="en-US"/>
              <a:t>电工：需完成实验报告前四部分</a:t>
            </a:r>
            <a:endParaRPr lang="zh-CN" altLang="en-US"/>
          </a:p>
        </p:txBody>
      </p:sp>
      <p:sp>
        <p:nvSpPr>
          <p:cNvPr id="12" name="文本框 11"/>
          <p:cNvSpPr txBox="1"/>
          <p:nvPr/>
        </p:nvSpPr>
        <p:spPr>
          <a:xfrm>
            <a:off x="455295" y="2055436"/>
            <a:ext cx="2926080" cy="922020"/>
          </a:xfrm>
          <a:prstGeom prst="rect">
            <a:avLst/>
          </a:prstGeom>
          <a:noFill/>
          <a:ln w="19050" cmpd="sng">
            <a:solidFill>
              <a:schemeClr val="accent1">
                <a:shade val="50000"/>
              </a:schemeClr>
            </a:solidFill>
            <a:prstDash val="sysDot"/>
          </a:ln>
        </p:spPr>
        <p:txBody>
          <a:bodyPr wrap="none" rtlCol="0">
            <a:spAutoFit/>
          </a:bodyPr>
          <a:lstStyle/>
          <a:p>
            <a:pPr fontAlgn="auto">
              <a:lnSpc>
                <a:spcPct val="150000"/>
              </a:lnSpc>
            </a:pPr>
            <a:r>
              <a:rPr lang="zh-CN" altLang="en-US" u="sng"/>
              <a:t>上课前必须完成预习报告！</a:t>
            </a:r>
            <a:endParaRPr lang="zh-CN" altLang="en-US" u="sng"/>
          </a:p>
          <a:p>
            <a:pPr fontAlgn="auto">
              <a:lnSpc>
                <a:spcPct val="150000"/>
              </a:lnSpc>
            </a:pPr>
            <a:r>
              <a:rPr lang="zh-CN" altLang="en-US" u="sng"/>
              <a:t>否则不能进入教室做实验！</a:t>
            </a:r>
            <a:endParaRPr lang="zh-CN" altLang="en-US" u="sng"/>
          </a:p>
        </p:txBody>
      </p:sp>
      <p:sp>
        <p:nvSpPr>
          <p:cNvPr id="2" name="左大括号 1"/>
          <p:cNvSpPr/>
          <p:nvPr/>
        </p:nvSpPr>
        <p:spPr>
          <a:xfrm>
            <a:off x="3470910" y="1214702"/>
            <a:ext cx="539028" cy="2644234"/>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文本框 4"/>
          <p:cNvSpPr txBox="1"/>
          <p:nvPr/>
        </p:nvSpPr>
        <p:spPr>
          <a:xfrm>
            <a:off x="4037732" y="3504127"/>
            <a:ext cx="3498215" cy="368300"/>
          </a:xfrm>
          <a:prstGeom prst="rect">
            <a:avLst/>
          </a:prstGeom>
          <a:solidFill>
            <a:schemeClr val="accent6">
              <a:lumMod val="60000"/>
              <a:lumOff val="40000"/>
            </a:schemeClr>
          </a:solidFill>
          <a:ln w="28575" cmpd="dbl">
            <a:solidFill>
              <a:schemeClr val="accent1">
                <a:shade val="50000"/>
              </a:schemeClr>
            </a:solidFill>
            <a:prstDash val="sysDot"/>
          </a:ln>
        </p:spPr>
        <p:txBody>
          <a:bodyPr wrap="square" rtlCol="0" anchor="t">
            <a:spAutoFit/>
          </a:bodyPr>
          <a:lstStyle/>
          <a:p>
            <a:r>
              <a:rPr lang="zh-CN" altLang="en-US"/>
              <a:t>电路：需完成实验报告前五部分</a:t>
            </a:r>
            <a:endParaRPr lang="zh-CN" altLang="en-US"/>
          </a:p>
        </p:txBody>
      </p:sp>
      <p:sp>
        <p:nvSpPr>
          <p:cNvPr id="6" name="左大括号 5"/>
          <p:cNvSpPr/>
          <p:nvPr/>
        </p:nvSpPr>
        <p:spPr>
          <a:xfrm>
            <a:off x="7812504" y="452032"/>
            <a:ext cx="154305" cy="1481455"/>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 name="文本框 7"/>
          <p:cNvSpPr txBox="1"/>
          <p:nvPr/>
        </p:nvSpPr>
        <p:spPr>
          <a:xfrm>
            <a:off x="8043009" y="440602"/>
            <a:ext cx="1177925" cy="368300"/>
          </a:xfrm>
          <a:prstGeom prst="rect">
            <a:avLst/>
          </a:prstGeom>
          <a:solidFill>
            <a:schemeClr val="accent2">
              <a:lumMod val="40000"/>
              <a:lumOff val="60000"/>
            </a:schemeClr>
          </a:solidFill>
          <a:ln w="28575" cmpd="dbl">
            <a:solidFill>
              <a:schemeClr val="accent1">
                <a:shade val="50000"/>
              </a:schemeClr>
            </a:solidFill>
            <a:prstDash val="sysDot"/>
          </a:ln>
        </p:spPr>
        <p:txBody>
          <a:bodyPr wrap="square" rtlCol="0" anchor="t">
            <a:spAutoFit/>
          </a:bodyPr>
          <a:lstStyle/>
          <a:p>
            <a:r>
              <a:rPr lang="zh-CN" altLang="en-US"/>
              <a:t>实验目的</a:t>
            </a:r>
            <a:endParaRPr lang="zh-CN" altLang="en-US"/>
          </a:p>
        </p:txBody>
      </p:sp>
      <p:sp>
        <p:nvSpPr>
          <p:cNvPr id="15" name="文本框 14"/>
          <p:cNvSpPr txBox="1"/>
          <p:nvPr/>
        </p:nvSpPr>
        <p:spPr>
          <a:xfrm>
            <a:off x="8043009" y="876847"/>
            <a:ext cx="1177925" cy="368300"/>
          </a:xfrm>
          <a:prstGeom prst="rect">
            <a:avLst/>
          </a:prstGeom>
          <a:solidFill>
            <a:schemeClr val="accent2">
              <a:lumMod val="40000"/>
              <a:lumOff val="60000"/>
            </a:schemeClr>
          </a:solidFill>
          <a:ln w="28575" cmpd="dbl">
            <a:solidFill>
              <a:schemeClr val="accent1">
                <a:shade val="50000"/>
              </a:schemeClr>
            </a:solidFill>
            <a:prstDash val="sysDot"/>
          </a:ln>
        </p:spPr>
        <p:txBody>
          <a:bodyPr wrap="square" rtlCol="0" anchor="t">
            <a:spAutoFit/>
          </a:bodyPr>
          <a:lstStyle/>
          <a:p>
            <a:r>
              <a:rPr lang="zh-CN" altLang="en-US"/>
              <a:t>实验原理</a:t>
            </a:r>
            <a:endParaRPr lang="zh-CN" altLang="en-US"/>
          </a:p>
        </p:txBody>
      </p:sp>
      <p:sp>
        <p:nvSpPr>
          <p:cNvPr id="16" name="文本框 15"/>
          <p:cNvSpPr txBox="1"/>
          <p:nvPr/>
        </p:nvSpPr>
        <p:spPr>
          <a:xfrm>
            <a:off x="8043009" y="1306742"/>
            <a:ext cx="1177925" cy="368300"/>
          </a:xfrm>
          <a:prstGeom prst="rect">
            <a:avLst/>
          </a:prstGeom>
          <a:solidFill>
            <a:schemeClr val="accent2">
              <a:lumMod val="40000"/>
              <a:lumOff val="60000"/>
            </a:schemeClr>
          </a:solidFill>
          <a:ln w="28575" cmpd="dbl">
            <a:solidFill>
              <a:schemeClr val="accent1">
                <a:shade val="50000"/>
              </a:schemeClr>
            </a:solidFill>
            <a:prstDash val="sysDot"/>
          </a:ln>
        </p:spPr>
        <p:txBody>
          <a:bodyPr wrap="square" rtlCol="0" anchor="t">
            <a:spAutoFit/>
          </a:bodyPr>
          <a:lstStyle/>
          <a:p>
            <a:r>
              <a:rPr lang="zh-CN" altLang="en-US"/>
              <a:t>实验设备</a:t>
            </a:r>
            <a:endParaRPr lang="zh-CN" altLang="en-US"/>
          </a:p>
        </p:txBody>
      </p:sp>
      <p:sp>
        <p:nvSpPr>
          <p:cNvPr id="17" name="文本框 16"/>
          <p:cNvSpPr txBox="1"/>
          <p:nvPr/>
        </p:nvSpPr>
        <p:spPr>
          <a:xfrm>
            <a:off x="8043009" y="1729017"/>
            <a:ext cx="1177925" cy="368300"/>
          </a:xfrm>
          <a:prstGeom prst="rect">
            <a:avLst/>
          </a:prstGeom>
          <a:solidFill>
            <a:schemeClr val="accent2">
              <a:lumMod val="40000"/>
              <a:lumOff val="60000"/>
            </a:schemeClr>
          </a:solidFill>
          <a:ln w="28575" cmpd="dbl">
            <a:solidFill>
              <a:schemeClr val="accent1">
                <a:shade val="50000"/>
              </a:schemeClr>
            </a:solidFill>
            <a:prstDash val="sysDot"/>
          </a:ln>
        </p:spPr>
        <p:txBody>
          <a:bodyPr wrap="square" rtlCol="0" anchor="t">
            <a:spAutoFit/>
          </a:bodyPr>
          <a:lstStyle/>
          <a:p>
            <a:r>
              <a:rPr lang="zh-CN" altLang="en-US"/>
              <a:t>实验内容</a:t>
            </a:r>
            <a:endParaRPr lang="zh-CN" altLang="en-US"/>
          </a:p>
        </p:txBody>
      </p:sp>
      <p:sp>
        <p:nvSpPr>
          <p:cNvPr id="18" name="左大括号 17"/>
          <p:cNvSpPr/>
          <p:nvPr/>
        </p:nvSpPr>
        <p:spPr>
          <a:xfrm>
            <a:off x="7747501" y="2748442"/>
            <a:ext cx="154305" cy="1822450"/>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p:cNvSpPr txBox="1"/>
          <p:nvPr/>
        </p:nvSpPr>
        <p:spPr>
          <a:xfrm>
            <a:off x="7978006" y="2672242"/>
            <a:ext cx="1177925" cy="368300"/>
          </a:xfrm>
          <a:prstGeom prst="rect">
            <a:avLst/>
          </a:prstGeom>
          <a:solidFill>
            <a:schemeClr val="accent2">
              <a:lumMod val="40000"/>
              <a:lumOff val="60000"/>
            </a:schemeClr>
          </a:solidFill>
          <a:ln w="28575" cmpd="dbl">
            <a:solidFill>
              <a:schemeClr val="accent1">
                <a:shade val="50000"/>
              </a:schemeClr>
            </a:solidFill>
            <a:prstDash val="sysDot"/>
          </a:ln>
        </p:spPr>
        <p:txBody>
          <a:bodyPr wrap="square" rtlCol="0" anchor="t">
            <a:spAutoFit/>
          </a:bodyPr>
          <a:lstStyle/>
          <a:p>
            <a:r>
              <a:rPr lang="zh-CN" altLang="en-US"/>
              <a:t>实验目的</a:t>
            </a:r>
            <a:endParaRPr lang="zh-CN" altLang="en-US"/>
          </a:p>
        </p:txBody>
      </p:sp>
      <p:sp>
        <p:nvSpPr>
          <p:cNvPr id="20" name="文本框 19"/>
          <p:cNvSpPr txBox="1"/>
          <p:nvPr/>
        </p:nvSpPr>
        <p:spPr>
          <a:xfrm>
            <a:off x="7978006" y="3119282"/>
            <a:ext cx="1177925" cy="368300"/>
          </a:xfrm>
          <a:prstGeom prst="rect">
            <a:avLst/>
          </a:prstGeom>
          <a:solidFill>
            <a:schemeClr val="accent2">
              <a:lumMod val="40000"/>
              <a:lumOff val="60000"/>
            </a:schemeClr>
          </a:solidFill>
          <a:ln w="28575" cmpd="dbl">
            <a:solidFill>
              <a:schemeClr val="accent1">
                <a:shade val="50000"/>
              </a:schemeClr>
            </a:solidFill>
            <a:prstDash val="sysDot"/>
          </a:ln>
        </p:spPr>
        <p:txBody>
          <a:bodyPr wrap="square" rtlCol="0" anchor="t">
            <a:spAutoFit/>
          </a:bodyPr>
          <a:lstStyle/>
          <a:p>
            <a:r>
              <a:rPr lang="zh-CN" altLang="en-US"/>
              <a:t>实验原理</a:t>
            </a:r>
            <a:endParaRPr lang="zh-CN" altLang="en-US"/>
          </a:p>
        </p:txBody>
      </p:sp>
      <p:sp>
        <p:nvSpPr>
          <p:cNvPr id="21" name="文本框 20"/>
          <p:cNvSpPr txBox="1"/>
          <p:nvPr/>
        </p:nvSpPr>
        <p:spPr>
          <a:xfrm>
            <a:off x="7978006" y="3559972"/>
            <a:ext cx="1177925" cy="368300"/>
          </a:xfrm>
          <a:prstGeom prst="rect">
            <a:avLst/>
          </a:prstGeom>
          <a:solidFill>
            <a:schemeClr val="accent2">
              <a:lumMod val="40000"/>
              <a:lumOff val="60000"/>
            </a:schemeClr>
          </a:solidFill>
          <a:ln w="28575" cmpd="dbl">
            <a:solidFill>
              <a:schemeClr val="accent1">
                <a:shade val="50000"/>
              </a:schemeClr>
            </a:solidFill>
            <a:prstDash val="sysDot"/>
          </a:ln>
        </p:spPr>
        <p:txBody>
          <a:bodyPr wrap="square" rtlCol="0" anchor="t">
            <a:spAutoFit/>
          </a:bodyPr>
          <a:lstStyle/>
          <a:p>
            <a:r>
              <a:rPr lang="zh-CN" altLang="en-US"/>
              <a:t>实验设备</a:t>
            </a:r>
            <a:endParaRPr lang="zh-CN" altLang="en-US"/>
          </a:p>
        </p:txBody>
      </p:sp>
      <p:sp>
        <p:nvSpPr>
          <p:cNvPr id="23" name="文本框 22"/>
          <p:cNvSpPr txBox="1"/>
          <p:nvPr/>
        </p:nvSpPr>
        <p:spPr>
          <a:xfrm>
            <a:off x="7978006" y="4003837"/>
            <a:ext cx="1177925" cy="368300"/>
          </a:xfrm>
          <a:prstGeom prst="rect">
            <a:avLst/>
          </a:prstGeom>
          <a:solidFill>
            <a:schemeClr val="accent2">
              <a:lumMod val="40000"/>
              <a:lumOff val="60000"/>
            </a:schemeClr>
          </a:solidFill>
          <a:ln w="28575" cmpd="dbl">
            <a:solidFill>
              <a:schemeClr val="accent1">
                <a:shade val="50000"/>
              </a:schemeClr>
            </a:solidFill>
            <a:prstDash val="sysDot"/>
          </a:ln>
        </p:spPr>
        <p:txBody>
          <a:bodyPr wrap="square" rtlCol="0" anchor="t">
            <a:spAutoFit/>
          </a:bodyPr>
          <a:lstStyle/>
          <a:p>
            <a:r>
              <a:rPr lang="zh-CN" altLang="en-US"/>
              <a:t>实验内容</a:t>
            </a:r>
            <a:endParaRPr lang="zh-CN" altLang="en-US"/>
          </a:p>
        </p:txBody>
      </p:sp>
      <p:sp>
        <p:nvSpPr>
          <p:cNvPr id="24" name="文本框 23"/>
          <p:cNvSpPr txBox="1"/>
          <p:nvPr/>
        </p:nvSpPr>
        <p:spPr>
          <a:xfrm>
            <a:off x="7991976" y="4460402"/>
            <a:ext cx="1404620" cy="368300"/>
          </a:xfrm>
          <a:prstGeom prst="rect">
            <a:avLst/>
          </a:prstGeom>
          <a:solidFill>
            <a:schemeClr val="accent2">
              <a:lumMod val="40000"/>
              <a:lumOff val="60000"/>
            </a:schemeClr>
          </a:solidFill>
          <a:ln w="28575" cmpd="dbl">
            <a:solidFill>
              <a:schemeClr val="accent1">
                <a:shade val="50000"/>
              </a:schemeClr>
            </a:solidFill>
            <a:prstDash val="sysDot"/>
          </a:ln>
        </p:spPr>
        <p:txBody>
          <a:bodyPr wrap="square" rtlCol="0" anchor="t">
            <a:spAutoFit/>
          </a:bodyPr>
          <a:lstStyle/>
          <a:p>
            <a:r>
              <a:rPr lang="zh-CN" altLang="en-US"/>
              <a:t>预习思考题</a:t>
            </a:r>
            <a:endParaRPr lang="zh-CN" altLang="en-US"/>
          </a:p>
        </p:txBody>
      </p:sp>
      <p:cxnSp>
        <p:nvCxnSpPr>
          <p:cNvPr id="25" name="直接箭头连接符 24"/>
          <p:cNvCxnSpPr/>
          <p:nvPr/>
        </p:nvCxnSpPr>
        <p:spPr>
          <a:xfrm flipV="1">
            <a:off x="9396596" y="4638837"/>
            <a:ext cx="421005" cy="1143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26" name="圆角矩形 25"/>
          <p:cNvSpPr/>
          <p:nvPr/>
        </p:nvSpPr>
        <p:spPr>
          <a:xfrm>
            <a:off x="9849351" y="4276887"/>
            <a:ext cx="1823085" cy="7423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9907136" y="4188622"/>
            <a:ext cx="1765935" cy="829945"/>
          </a:xfrm>
          <a:prstGeom prst="rect">
            <a:avLst/>
          </a:prstGeom>
          <a:noFill/>
        </p:spPr>
        <p:txBody>
          <a:bodyPr wrap="square" rtlCol="0">
            <a:spAutoFit/>
          </a:bodyPr>
          <a:lstStyle/>
          <a:p>
            <a:pPr fontAlgn="auto">
              <a:lnSpc>
                <a:spcPct val="150000"/>
              </a:lnSpc>
            </a:pPr>
            <a:r>
              <a:rPr lang="zh-CN" altLang="en-US" sz="1600"/>
              <a:t>个别实验</a:t>
            </a:r>
            <a:endParaRPr lang="zh-CN" altLang="en-US" sz="1600"/>
          </a:p>
          <a:p>
            <a:pPr fontAlgn="auto">
              <a:lnSpc>
                <a:spcPct val="150000"/>
              </a:lnSpc>
            </a:pPr>
            <a:r>
              <a:rPr lang="zh-CN" altLang="en-US" sz="1600"/>
              <a:t>没有预习思考题</a:t>
            </a:r>
            <a:endParaRPr lang="zh-CN" altLang="en-US" sz="1600"/>
          </a:p>
        </p:txBody>
      </p:sp>
      <p:sp>
        <p:nvSpPr>
          <p:cNvPr id="28" name="文本框 27"/>
          <p:cNvSpPr txBox="1"/>
          <p:nvPr/>
        </p:nvSpPr>
        <p:spPr>
          <a:xfrm>
            <a:off x="1093878" y="4381640"/>
            <a:ext cx="5506085" cy="398780"/>
          </a:xfrm>
          <a:prstGeom prst="rect">
            <a:avLst/>
          </a:prstGeom>
          <a:noFill/>
        </p:spPr>
        <p:txBody>
          <a:bodyPr wrap="square" rtlCol="0">
            <a:spAutoFit/>
          </a:bodyPr>
          <a:lstStyle/>
          <a:p>
            <a:pPr algn="l"/>
            <a:r>
              <a:rPr lang="zh-CN" altLang="en-US" sz="2000" dirty="0"/>
              <a:t>注意</a:t>
            </a:r>
            <a:r>
              <a:rPr lang="zh-CN" altLang="en-US" sz="2000" dirty="0" smtClean="0"/>
              <a:t>：</a:t>
            </a:r>
            <a:r>
              <a:rPr lang="en-US" altLang="zh-CN" sz="2000" dirty="0" smtClean="0"/>
              <a:t>1.</a:t>
            </a:r>
            <a:r>
              <a:rPr lang="zh-CN" altLang="en-US" sz="2000" dirty="0" smtClean="0"/>
              <a:t>实验</a:t>
            </a:r>
            <a:r>
              <a:rPr lang="zh-CN" altLang="en-US" sz="2000" dirty="0">
                <a:sym typeface="+mn-ea"/>
              </a:rPr>
              <a:t>原理图和</a:t>
            </a:r>
            <a:r>
              <a:rPr lang="zh-CN" altLang="en-US" sz="2000" dirty="0"/>
              <a:t>电路图都必须用</a:t>
            </a:r>
            <a:r>
              <a:rPr lang="zh-CN" altLang="en-US" sz="2000" dirty="0">
                <a:solidFill>
                  <a:srgbClr val="FF0000"/>
                </a:solidFill>
              </a:rPr>
              <a:t>直尺</a:t>
            </a:r>
            <a:r>
              <a:rPr lang="zh-CN" altLang="en-US" sz="2000" dirty="0"/>
              <a:t>绘制！</a:t>
            </a:r>
            <a:endParaRPr lang="zh-CN" altLang="en-US" sz="2000" dirty="0"/>
          </a:p>
        </p:txBody>
      </p:sp>
      <p:sp>
        <p:nvSpPr>
          <p:cNvPr id="30" name="矩形 29"/>
          <p:cNvSpPr/>
          <p:nvPr/>
        </p:nvSpPr>
        <p:spPr>
          <a:xfrm>
            <a:off x="1931625" y="4922132"/>
            <a:ext cx="4761240" cy="369332"/>
          </a:xfrm>
          <a:prstGeom prst="rect">
            <a:avLst/>
          </a:prstGeom>
        </p:spPr>
        <p:txBody>
          <a:bodyPr wrap="none">
            <a:spAutoFit/>
          </a:bodyPr>
          <a:lstStyle/>
          <a:p>
            <a:pPr>
              <a:lnSpc>
                <a:spcPct val="100000"/>
              </a:lnSpc>
              <a:spcBef>
                <a:spcPts val="20"/>
              </a:spcBef>
              <a:spcAft>
                <a:spcPts val="0"/>
              </a:spcAft>
            </a:pPr>
            <a:r>
              <a:rPr lang="en-US" altLang="zh-CN" dirty="0" smtClean="0">
                <a:latin typeface="微软雅黑" panose="020B0503020204020204" pitchFamily="34" charset="-122"/>
                <a:ea typeface="微软雅黑" panose="020B0503020204020204" pitchFamily="34" charset="-122"/>
              </a:rPr>
              <a:t>2.</a:t>
            </a:r>
            <a:r>
              <a:rPr lang="zh-CN" altLang="en-US" dirty="0" smtClean="0">
                <a:latin typeface="微软雅黑" panose="020B0503020204020204" pitchFamily="34" charset="-122"/>
                <a:ea typeface="微软雅黑" panose="020B0503020204020204" pitchFamily="34" charset="-122"/>
              </a:rPr>
              <a:t>班级、姓名、学号、台号、日期需提前填好</a:t>
            </a:r>
            <a:endParaRPr lang="zh-CN" altLang="en-US" dirty="0" smtClean="0">
              <a:latin typeface="微软雅黑" panose="020B0503020204020204" pitchFamily="34" charset="-122"/>
              <a:ea typeface="微软雅黑" panose="020B0503020204020204" pitchFamily="34" charset="-122"/>
            </a:endParaRPr>
          </a:p>
        </p:txBody>
      </p:sp>
      <p:pic>
        <p:nvPicPr>
          <p:cNvPr id="31" name="图片 30" descr="1.jpg"/>
          <p:cNvPicPr>
            <a:picLocks noChangeAspect="1"/>
          </p:cNvPicPr>
          <p:nvPr/>
        </p:nvPicPr>
        <p:blipFill>
          <a:blip r:embed="rId1" cstate="print"/>
          <a:stretch>
            <a:fillRect/>
          </a:stretch>
        </p:blipFill>
        <p:spPr>
          <a:xfrm>
            <a:off x="3008717" y="5294848"/>
            <a:ext cx="3896008" cy="1072396"/>
          </a:xfrm>
          <a:prstGeom prst="rect">
            <a:avLst/>
          </a:prstGeom>
        </p:spPr>
      </p:pic>
      <p:sp>
        <p:nvSpPr>
          <p:cNvPr id="32" name="矩形 31"/>
          <p:cNvSpPr/>
          <p:nvPr/>
        </p:nvSpPr>
        <p:spPr>
          <a:xfrm>
            <a:off x="2308182" y="5442250"/>
            <a:ext cx="646331" cy="369332"/>
          </a:xfrm>
          <a:prstGeom prst="rect">
            <a:avLst/>
          </a:prstGeom>
        </p:spPr>
        <p:txBody>
          <a:bodyPr wrap="none">
            <a:spAutoFit/>
          </a:bodyPr>
          <a:lstStyle/>
          <a:p>
            <a:pPr algn="ctr"/>
            <a:r>
              <a:rPr lang="zh-CN" altLang="en-US" dirty="0" smtClean="0"/>
              <a:t>例如</a:t>
            </a:r>
            <a:endParaRPr lang="zh-CN" altLang="en-US" dirty="0"/>
          </a:p>
        </p:txBody>
      </p:sp>
    </p:spTree>
  </p:cSld>
  <p:clrMapOvr>
    <a:masterClrMapping/>
  </p:clrMapOvr>
  <p:transition spd="slow">
    <p:circle/>
  </p:transition>
  <p:timing>
    <p:tnLst>
      <p:par>
        <p:cTn id="1" dur="indefinite" restart="never" nodeType="tmRoot"/>
      </p:par>
    </p:tnLst>
  </p:timing>
</p:sld>
</file>

<file path=ppt/tags/tag1.xml><?xml version="1.0" encoding="utf-8"?>
<p:tagLst xmlns:p="http://schemas.openxmlformats.org/presentationml/2006/main">
  <p:tag name="GENSWF_ADVANCE_TIME" val="0.00"/>
  <p:tag name="ISPRING_SLIDE_INDENT_LEVEL" val="0"/>
  <p:tag name="ISPRING_CUSTOM_TIMING_USED" val="0"/>
</p:tagLst>
</file>

<file path=ppt/tags/tag2.xml><?xml version="1.0" encoding="utf-8"?>
<p:tagLst xmlns:p="http://schemas.openxmlformats.org/presentationml/2006/main">
  <p:tag name="GENSWF_ADVANCE_TIME" val="0.00"/>
  <p:tag name="ISPRING_SLIDE_INDENT_LEVEL" val="0"/>
  <p:tag name="ISPRING_CUSTOM_TIMING_USED" val="0"/>
</p:tagLst>
</file>

<file path=ppt/tags/tag3.xml><?xml version="1.0" encoding="utf-8"?>
<p:tagLst xmlns:p="http://schemas.openxmlformats.org/presentationml/2006/main">
  <p:tag name="KSO_WM_UNIT_PLACING_PICTURE_USER_VIEWPORT" val="{&quot;height&quot;:4815,&quot;width&quot;:11295}"/>
</p:tagLst>
</file>

<file path=ppt/tags/tag4.xml><?xml version="1.0" encoding="utf-8"?>
<p:tagLst xmlns:p="http://schemas.openxmlformats.org/presentationml/2006/main">
  <p:tag name="KSO_WM_UNIT_PLACING_PICTURE_USER_VIEWPORT" val="{&quot;height&quot;:11880,&quot;width&quot;:15840}"/>
</p:tagLst>
</file>

<file path=ppt/tags/tag5.xml><?xml version="1.0" encoding="utf-8"?>
<p:tagLst xmlns:p="http://schemas.openxmlformats.org/presentationml/2006/main">
  <p:tag name="SELECTED" val="True"/>
</p:tagLst>
</file>

<file path=ppt/tags/tag6.xml><?xml version="1.0" encoding="utf-8"?>
<p:tagLst xmlns:p="http://schemas.openxmlformats.org/presentationml/2006/main">
  <p:tag name="SELECTED" val="True"/>
</p:tagLst>
</file>

<file path=ppt/tags/tag7.xml><?xml version="1.0" encoding="utf-8"?>
<p:tagLst xmlns:p="http://schemas.openxmlformats.org/presentationml/2006/main">
  <p:tag name="ISPRING_ULTRA_SCORM_COURSE_ID" val="98A4990F-44DE-4471-812D-5B9B2C659C29"/>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系统信息库"/>
  <p:tag name="ISPRING_PLAYERS_CUSTOMIZATION" val="UEsDBBQAAgAIALpz+U5QF1AfdgQAABERAAAdAAAAdW5pdmVyc2FsL2NvbW1vbl9tZXNzYWdlcy5sbmetWN1u2zYUvi/QdyAEFNiALW0HtCiGxIEsMTYRmXIlOk72A4GRGJuoJGb6cZtd9Xp7iV3tGXqxpxm699ghJSdxfyApCWADJuXzncNzvvND7R++y1K0EUUpVX5gPd97ZiGRxyqR+erAWrCj719ZqKx4nvBU5eLAypWFDkePH+2nPF/VfCXg9+NHCO1noixhWY706maNZHJgzceR48/mNj2LPH/iR2MysUaOyi55foU8tVK/FN/88PLVu+cvXn67/7SV7AMUzmzP24VCBunFsx5AlAW+FwEa9iKKT5k1+vjhz48f3v/3z1/DhP0F8wjF1qj9MUx6HuATrfqPnqoXQYApi0KPuDgiYUR9ZrziYYZda3SmarTmG4EqhTZSvEXVWkBMK1kIVKYyMQ9iBRt5LbqUuf7MJjQKcMgC4jDiU2sUqqK4+s7A8rpaqwLUlSiRJT9PRWJ0AnvM88tClKCaV8AuBJ9qLeGfKuMy3+tUHdhLQicR830vjDB1tzvWCOcJcguu1QxECewQBwBQ8FIUd5CNDN+MOLLTdBjClEymHnyZNmEqV+sUvtVQO+YYYjAXeZcUcAQHQLEwXPqBq50GqhBHl7ws36oi2eHH7UB1ARPq+EBBh90CZxpjCwwxllBDikLEVRfYDIehPcHR2D8FIlsj6g+R8I8h546HSJzhEFIEh10y1D4hE1sTXqfYlv/b/Iq5pnN6hXgcg5x230aquoQd7VLIApNp5d4wNSF+vYCwEdv7Sho3qOBds1rJjQA7ikQUnYqgyDjY1Sx6vSA/RUc28bAbAa1cfxkxU/y0xoxfoVxViCcbnscCnYuY18D1K3iWyMQ803E2+n+r5e+IV21VedIWJOri0ydD7dmpYV8wqy7BpqoS2WXVpVo7rDX/LlZoTn/VhD5Hv5v+0MHUDoj/MJEpZVanTdW9d3yuLRsao04j7ump/tF6aEvCpraOCRSssVT9JTB0U90/oAGm/aUIPQJF86ZEQw0n+cUAndRvAahCd8U4AVftmHACLhwgv8TjkDAYkJbivJRV59hhsrEJ0JdDG8PEl4pK3CTjubhQMOGkgm+a6QO6kIl0Z0BvDTc7rYIR5oHJFABXDXkAMpUZ2J/0wFzM8NYDTYHfOclS1WlikjeVb0yRB9/Wmfh8bLooVGZ2U15uyds0mcP7WNEcLmiUzge0/+v86x2fW+l39yiF2A6caeTY1MF65Ne5mvYUghTQrvBYGHn2WItDLmS8itfQTC9UnSc9gZqB3cVHNoC1Zw4FL+L1v+//7onxiSXNLmp3fxwEAomtqyC+BvuZqkqUv3aBMHu8K2cWfaTaC85Wrud9hxFg4YPcIXjTWjKVwdZet14geRs0mzHbmc4gD0JDe1UXMLoNQZjZwTHUMjOFW6MZL95AIWRKpYNQjKs1Aath2m/umHWVylwMkb1fK9EHZmQe2a5rbt2QfKmM3zQ9M4EbRdxev1O4fvcFc6Y2hTr7CZ5IZDUQ0LSmbRWCRG/WN2m++bxTXa9K8/Ji/+mtdxn/A1BLAwQUAAIACAC6c/lOuxPRJTkDAACQDAAAJwAAAHVuaXZlcnNhbC9mbGFzaF9wdWJsaXNoaW5nX3NldHRpbmdzLnhtbNVX3W7aMBS+5yksT70saTu6diihqgpo1VpAhWnrVWViQ6w6dhY7UHrV6+0ldrVn6MWeZureY8cxUFC7Lv1B2oQQ8fn5zv+J8fcuYoFGLNVcyQBvljcwYjJUlMthgD/0muu7GGlDJCVCSRZgqTDaq5X8JOsLrqMuMwZENQIYqauJCXBkTFL1vPF4XOY6SS1XicwAvi6HKvaSlGkmDUu9RJAJ/JhJwjSeIhQAgG+s5FStVioh5DukY0UzwRCn4LnkNigimoLoCHtOrE/C82GqMkkPlFApSof9AL/a3befmYyDqvOYSZsTXQOiJZsqoZRbL4jo8kuGIsaHEbi7U8FozKmJArxVsSgg7d1FybFd6MSiHCjIgTRT+JgZQokh7ujsGXZh9IzgSHQiSczDHnCQjT/A9d7Zu9NO4+TosPX+rNduH/UOO86JXMdbxvG9ZUM+OKSyNGRzOz4xhoQR+A06AyI0871F0kxsoOSSc/aM+kpA7nMtaKO4z2iLxGyhGt1zLpsguYnRAAIRkwDvp5wIjLghgodzZZ31teEmr3pzURIBFrQnQ8ddfGveZSeMSKrZolszjrY5D2sfVSYomqgMCX7OkFEI4s9ieIoYWiwOGqQqzqnQPgZpwcHiiLMxo3t5TqeAfzJ0CibiDDShVxPBjLPwOeOXqM8GKgVcRkbQ2UDn2uGXHwWcEK1vQcnMx7Xu0WG9cXbYqjc+rdkACR0RGT4SHArO4sSsBJ9MkFRmpgfpCEmmWV4UymnOKxJb+ell0DzOhCvzSxdjAXqFJVmNlccU5q8eFDYbkVE+iHa4cmgYQQ4lcZjACGFdcJmxooAhkUhJMUEkhLWm7ViPuMo0UNwAO2j9dA+dPuIyPw1htYHFlLK0EOTG5tbryvabnd231bL38+r7+oNK04XfEcSacxv/4MGVP1/7d7eh79ktff/SNmn2b+7sm+svN9dXv358K5Lcm+uvxYVPG90iYq12Ean2+yJSJ+5101l41RRyAdbT0I0bLCjBY24Yfclme0LDPOst77ptNQ2zwpifMyT/TcjuNL8wLt0Qfe/eK6zlxFzyGBJhl+P83lvbrmzAnfNeVqkEaMv/Imql31BLAwQUAAIACAC6c/lOkLXbpbgCAABTCgAAIQAAAHVuaXZlcnNhbC9mbGFzaF9za2luX3NldHRpbmdzLnhtbJVWbW/aMBD+vl+B2HfSvdJJKRKlTKrUrdVa9buTHImFY0e2Q8e/n8+xGxsIZJwq4bvn8Z3vjaZqS/niw2SS5oIJ+QxaU14q1HjdhBY306zVWvBZLrgGrmdcyJqw6eLjT/tJE4u8xBI7kGM5G5JD72ZuP2Mozse3OcoQIRd1Q/j+QZRilpF8W0rR8uJiaNW+Acko3xrk1Y/5aj3ogFGl7zXUUUzra5RxlEaCUoAhfV+jXGQxkgHznq7sZySnd3X+9Qe0HVVUW9ryE8oQrSElxEm+XqIM47m5Pa7KHOU8QcNfbaBfPqMMQhnZg4wvv/uKMsgQTdv8T480UpSY0JhzvojvHCZIYcYPo7pCuUjAB6Gji1Vw6bFvvQtA7ms49ymOqxTsCfN6sBCw6BmDhZYtpIk/dTZVibfHVpv5gMWGMGUAoaoHPZmgn0ir/DWxrsf9gTfKiwDkFD3iVbC2hlUXbwCM9T1+tbq1qyKM710XBChh55RBhL2yR/42aT1CBsoe+cxoAY+c7Y/gh5aO40t8S1wxz2ffWIETc/T58idvRU8POLgqcO0UHlOLAhYKw3mhNWDV0sTqupCSo5hSTna0JJoK/gtx2d4+RqXJgcF12um+SjXVDE61m43RLOmwXvYcd6Ozxu3Y/Sj0j+vOE212+M2UaE3yqjY/Smo6cTwzJCYx0+Q0A7ekgYO85xsRcKzvIVJN5BbkixBsrBsuNKix14tutIbgaRLkIE1OZzl1l5xKP2/rDOTaVI2C8lmOlR2womXFzJ9+pfAGxQFjwNpRdWXu44S+92WgcE0AROaV79ru0FnqlmnKYAd+9gOFffLQ21JlunSo4Zb6ATY6bDmnGdWTblX0vRKvkEB/Av9qwoouPrCMaHtNMmVfFk2+X8J9LNFa9tsMmy9cZPbseim62NiPM2iU+M/kP1BLAwQUAAIACAC6c/lOexnb+wwDAAChCwAAJgAAAHVuaXZlcnNhbC9odG1sX3B1Ymxpc2hpbmdfc2V0dGluZ3MueG1szVbfTloxGL/nKZouXspR56YjB4wRjEQnRFg2r0w5LZzGnvas7QHxyuvtJXa1Z/BiT7O499jXU0CIjh2NLAsh0O/P7/v/teHeVSLQkGnDlazizfIGRkxGinI5qOIP3cP1XYyMJZISoSSrYqkw2quVwjTrCW7iDrMWRA0CGGkqqa3i2Nq0EgSj0ajMTaodV4nMAr4pRyoJUs0Mk5bpIBVkDD92nDKDJwgFAOCbKDlRq5VKCIUe6b2imWCIU/BcchcUEUc2ETjwUj0SXQ60yiQ9UEJppAe9Kn61u+8+UxmPVOcJky4lpgZER7YVQil3ThDR4dcMxYwPYvB2ZxujEac2ruKtbYcC0sFDlBzbR04cyoGCFEg7gU+YJZRY4o/enmVX1kwJnkTHkiQ86gIHufCruN69ODpvN85OmqfHF91W66TbbHsncp1gEScMFg2F4JDKdMRmdkJiLYli8Bt0+kQYFgbzpKlYX8kF59wZ9ZSA1OdaGPXBUzGu4n3NicCIWyJ4NONaogfMHnIBMTjdzXJfWnwP6OONYqINmzc05RiXxaj2UWWCorHKkOCXDFmFIKIsgX8xQ/PpRn2tkpwqiLHICE4ZGnI2YnQvz9IE8E+GzsFEkoEmNF8qmPUWPmf8GvVYX2nAZWQIrQp0bjx++UnAKTHmHpRMfVzrnDTrjYvmab3xac0FSOiQyOiJ4FBClqR2JfhkjKSyUz1IR0Qyw/KiUE5zXpHYys8vg+FJJnyZX7oYc9ArLMlqrDylMH/1oLDZmAzzQXTDlUPDCHIoiccERgTjzmXGigJGRCIlxRiRCBaVcWM95CozQPED7KHN8z30+ojL/DSAmwMsasp0IciNza3X22/e7uy+q5SDnzff15cqTVZ4WxBnzu/wg6VLfLbIH27DMHC78/E1bHX2r7bw3e2Xu9ubXz++FUnX3e3X4sLnjU4RsdNWEanWcRGpM3+BtOcuj0IuwMIZ+AGClSN4wi2jL9k+z2iB5Texb5AXaoEVRrG0kf/fIPxp9vBaeGmFwaNPwRLQF5/VtdJvUEsDBBQAAgAIALpz+U6hT/+0mQEAAB0GAAAfAAAAdW5pdmVyc2FsL2h0bWxfc2tpbl9zZXR0aW5ncy5qc42Uy27CMBBF93xF5G4rRJ/Q7lChUiUWlcqu6sIJQ4hwbMt2UlLEvzdjXrHjlHo28c3JHc9Enm0vqhdJSPQcbe2z3b+7e6sBakYVcO3qrEPPUSeaZQuYZzmwjAPxkPL46UnenYmQMeHWNK4+0FY3/IjAN0vKdBOXAQsV0HRAKwPad0DbhBL/OJUdqtpX1GhzXBgjeD8R3AA3fS5UTi1Drl7tahbowaIEdQFd0gQc06FdXeTZ8WGI0eQSkUvKq5lIRT+myTpVouCLrvyrSoKqf/h6Dwyehi9Tx45l2rwZyP3E0xFGNykVaA2HvI9TjCDMaAys4Tuw6w/UMW4X5NFlpjNzpMc3GE1a0hRaXRqNMVyM116tbg4x2pyBjdkTd7cYDsFoBaplNbnHcEAhC/mPHyiVSLEjLbTd8xPKBF1kPD2kHmAEOTws2nZ171yoPf6EOFdIeFdoFbp9edfk8MHQvTfBq6u9vLOQHQuJPJBDBDTZNYOsoXMY488R3H9GhBpDk1Vej4d6NNZtoGoNai4Eq0//demcfq7e7hdQSwMEFAACAAgAunP5T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unP5ThrnV1R1AAAAdAAAABwAAAB1bml2ZXJzYWwvbG9jYWxfc2V0dGluZ3MueG1ss7GvyM1RKEstKs7Mz7NVMtQzUFJIzUvOT8nMS7dVCg1x07VQUiguScxLSczJz0u1VcrLV1Kwt+OyyclPTswJTi0pASosVijISaxMLQpJzQUySlL9EnOBKp/tmfJ8ya5n09qfr9ivoKvwZP+6Z1N2KunbcQEAUEsDBBQAAgAIAESUV0cjtE77+wIAALAIAAAUAAAAdW5pdmVyc2FsL3BsYXllci54bWytVd9P2zAQfi7S/ofI79gtHQOqBMSQ0B7GhNSx7a0yiZt4TeLMdgjlr9/Zzu+lbEh7aJWc7/vufPfdxb96zlLviUnFRR6gBZ4jj+WhiHgeB+jh6+3xObq6fHfkFyndM+nxKEBlzg2ApsiLmAolLzSA76lOAtQzYGBGXiG5kFzvgfsUuNtIJ0v07mgGLrkKUKJ1sSKkqirMFSDyWIm0NCQKhyIjhWSK5ZpJ4tJAXoNd6b+j4ZeJnOh9wVQPWei3B65JWo5nxQck1RILGZOT+XxBftx9XocJy+gxz5WmeciQB5Wc2VI+0nB3J6IyZcrYZr5Lcs20NklY28zXK744zz0lwwA5h03GlKIxUzjNY0QclkyA/W1KVVLzqAGt4VU7XvNav4153zRutnOkcy7Kx5SrBI76kM46CfTJMKqf2etaBT00Cro1TMiT7FfJJYvs67dWjPMFcgFbxdk8sapCOICnWxpqIfc3AAMV1R3EbdOwaxq2oJYDt9HXHQVqbrtlVJeSNaWa+U88YuILlZIaWVxqWTKfjIw1lgzBPnFXrpvUNcRPdJae/kNvjN+oNT/Va52xgP/RmE9A1NaE5xF7vuXgo1kGNdUMim1sWBcpNjG7nFT5mPV0PTC5HOumwEU8TWXMYAwjqinp7OQQlEmqwCUs5QjbOzgITnicpPDTkwzj04M0GZW7SYbewUFwKsLdBLQ1t2Uk4zqOxNQqyCcT68QPS6VFxl+sPAd7Rq+sDl8buebouuDtwdn8j1EcxGgGc4smVpd56u2r5vDezKlWnc+mcJaBWmEemC4L59XMQlmMfCK2pWWqb/o5NfuwBx3lPDUd01zfQe+iWvMX5lU8Ml+6xdLUJGFGMwH6cL7sMUA/YbsMwlvToYhbkTd1wJjYN/dvK9ps+bp1ruuHOuxDDZ84qxzGzdRHUEcsRZlHox7iovuIqBR22rVk1EvZFm60OAGRiiJA7+GhvvPF6UV35bPFRYO1ed27wC6XN6z0OuFOQaTWdXsRv94N8PgbUEsDBBQAAgAIALpz+U4XqeFBbwEAAPsCAAApAAAAdW5pdmVyc2FsL3NraW5fY3VzdG9taXphdGlvbl9zZXR0aW5ncy54bWyNUttq3DAQfc9XiPzAShrdDO6Cbi5+SUKykGd3rRbTRC6WQkvRx1dOsmy22dBqnmbOmTPM6LTp+xTtU8rz4/R7yNMc70LOU/yWthcItfv5YV5ulpBCTptj5X6K4/yzj1/ntVarKQ9xHJbRrmjaYtQ9P6SkVk7VjBlGkWSeeoWc57ZiDbgGbMUcJbbd/CXxoruEfYj5vGq7OUHfN/QxhSX3cQy/tnDKfgudbvB5Gcap8tJWsDXKYWpxbA3ECJfcF6oBQCDLHXG4SNlITZDHjGMoRlGggAjnpBGFSMqhZl0jqgrzjUBMMkZdoZ7WbqS1cdQWCQ0huk7zqrGl64zEGBFCgLnCBXQGo8qGqqFBrQcEBwZE0UYTBaiznelY8c4Ly5GiXmBcmDGA8fG4x+3enutY/e91Duf8h+DZLziLrt7anDFXu39alkrehccfD0MO6MuQQj9+ury59Xf+aqd3/fXV5as3n318YK6GrZt/6O8/UEsDBBQAAgAIALpz+U5ic2utpwwAANohAAAXAAAAdW5pdmVyc2FsL3VuaXZlcnNhbC5wbmftmmlYU9fWxw9KHaoMWpUqCNoWaCsSLcUwCDhQkDJZRBkkQhuVipIQIEaGJK0TvaKmFgWUqX1RFAPkjdwkJDFEHIjeAGkxECEcgoZBTgxciUnIyD0Jt/feD/fD+7yf8yHnPHuf/dtr7bX+++z1nCd/2RsX6fD+uvcBAHCI2hOeAAD2MQCwELdkEdxj3uUTCd/s8hIidwEtPW6TcMM+c2fsTgCgU5YZv30Pbi/N2ZOSBwCOjyw/OwH2zmEA2IiNCt+ZeOqQEowvPTymE7wsiC2wK7AbWJRmj+yoOdt24bTdk7MduBVepzcsetx2w3np0ta1u3a4RCQ6r1oR/vj6pQjn/JP19UvVBvCI+8Tk9BAK1YfKNN9sWegC7pvYrq6GptZBxfpqKI96jI2Td0LP48NQKF4hXnnGKRR2CZit+1Ifyfg56yPVzO4tOgnf3OdoWU6AfV9E5z1Hr3Siej93I9zxYGNjBNxGYodPIC1cQHjf1z19+CDwa7jxw+7E5tGhSA+iuMX+z2f4TZZhjtczFsA3Z/sPLMM2VFr67DssgzYs8bI0dm6xg69LTi+FrzucYyxdp22IDbEhNsSG2BAbYkNsiA2xITbEhtgQG2JDbIgNsSE25P+MPGTT+OZCyyfYB5v/31MF7N/CJpn00N+ubaJO1JFJ6nfP42nuRW/oRXHKJGW6MlOJ1QZYJqoX6MCtGi//BqOaRgYnZ7nM5q3oYoKsSlzpSdERHL3qyGYd9My77gRBc2i/4aABDHG3fDU9LGlBSaXPnPFGlFbS7UfN1vStyZKxruclBS8ui67wZQSfolFNU+6iFNMYgpyi6L+VPqeXUKlJtOGTBlfsfXrhFHui3zwrCBtm1o7dnzMbwoqVc2Yt3yMFSU7P4haATe2ZaC6iffbVUw7OwJRJ5KQIzVZBlBTVlvOtXL6dyk6elofJn9d+dTQMAEbKg9gZHrTITATvXUKwpIk52Vl7IOQ8se5Tet4WtqzHd20WnyvIW4Mf0dV7mL4nOg82xzuFvPs9m7X/RKNUMXLfOOodlkLuUiZHEJWbroolxiuR7rqNNxKvfigrnXmw0MnNlZuVRmyiM8DkpDCX1RuzwNlid+mk1acGJUTvN0lEuc11AqWwN7Ohj4hV1dWb4PAehFyyXRCHTqTvq92PlDW55h1QJ2t0wkc1Z6JY+7SlU2+rD6zP6P/xOLFp4e+YqpT1JwiLW/ERHcU/p2oZ3SbcSTW+Tr67BvXNlZuhojt7cU3tSeqCr1rehrh2HDmRFOYkv1j/vrNqYEOY+S1F+voLN61f7mAgtPWiCJmdRCkwbkesjpl6fP2YtPrPIAWzizazncDiVkxXqBgNjQc7dIxe7by1TLroctBIrVMhRb68LPh2u7eOR/3fvR5+h/sm5G8oF9Z9nJx46kPp1beqvVs/Eq1pJGP1w+7ztlT6wJBj3BVx41JN9rPWz87fqK8qstoqUtd6gIqnxMnxajxa89uhxdMKU4x9md+6xTSQk2JaRDY7kG879gpSlvvQDMOXMn55+2uo6PXeTs2jNhHGUHb6MS7s48watFQZN8hvfV1LiX49XotHl//eHaLo9PmtyhUAoHvXiHxsFDReAxu45ds9OT50LSM3Qj7COIgULuxPWf+JpJA+2gO1Ewh+lfnadPsyJT5PxNk6P9Plg2bjRBhLiq23zKUxnafWYIZTkEfrINFqgmpq15bAetzfB5tdoS9K5czG5ITp9X/wCO8J7wqzxvf480uiwFBf7meqosquLAMuKnrtNCKBdcmwbhuv5FlD3ZXWHrryJCG48r5xRkh1Cp3NUMM7qDpoZf6/7XPGfOg38/MWAjkvhotV3RqGvN3qnUEzxZ1m5mEVLe+VpTFRhDWgPJCafTrqyc9yc9rx9WcpSKnbzI7yI2IJ+2HH7LBY+134lfdXqomNv/r/T/+ST9W4s+cKYkCR20efJ3Shv0jtitOvDex2U+exhe1DzRkzBtkcST2QWWfSDphNMxSysR7UfAIOwXqIuiytSOVIo5HaJtcy4TH+olYMBgAcJb3kZlx/d5ii883BkP5Wo3pPx+hFaCTP7Sd3b0TJh523AiZvGtBk6Diq4v7VFXs6ORdWoVE1fVsxdbJ3+MdX6aCR54qrx9AoVd+FE2VcqfDYxB2D24qjVcSBVdk9d4tCy/VOb6i0dv20H5Fhvh/8aHRmTKjA4w0NcyNcdiZYKRdvZyAY+QoKl2cNH3uoDYdeX8bJZvV1OwAPXqZC8UsIHB080rN6DJbYBxk4UEW/uOEbYYPf51BCTUHBRA1hsBIWjlBJUT1chmg68yR5HC+XydG3q4r6L62NDmHSxaHVY0gAHAIAt4bCeMqUvzyBQ6yE9ZY7qPVbEfPDE7xIEHTwsM/qpZzs8/Lyiz5wyAqkfz32TDlOqcFMpSAbynFHu42MRuG1ONdYDtsOCNjuQZr91lCIiwJJXXDS79J2sjyqlng9eMWZkAccv+nLGFhlD3VnTNzq4dzZm1DhPMaE5xwiMY+tVXDn5/RC7L7r9z1Erx3rrbbmQlQzSw1olFJgmUap/V9r0B902CenaYvdhAoaf7jFYzw6MavRz5ej/NqSRL8TqZ36qflFTiZ+Gig0VFr1doojuRCt0KD7L6WkWl1yLTa+FVDDjC+dFLLDIoiZKrlkh5GEeAhye9PPNKrx5VFEt2gWatIi2/OxwmQZ8Y01E1KopykwDokEgJLbRc1tf8WEHQUrb+EN9L9k9N75MGGxJ984hkgSbVd1QbDiQl4ZdSpqiQfpFO9SzgJvRS0FHTi5vOw3pms0q90636OGI03ToSc5lqxniwe2gZ5BgppzvdYsF+gnb0slpdGQ1e8EogPH9CJ8y9J0km4MSuLr+4IuiLEMiupVKaKF1Zh9PIaQ/kALB3p2WaDa3QvUJ1a8EueyfJ9dZ1WFzRsoE6dPrRW6xUJoUzALYc18reRQUTOR13bTuhDPPsmvUkqsfdnezJ+3m2fl2Z9Mipn+DVzESBGowpmjt3ijyveJGPS09mI22GBdQI1upi71P6Q10Gn0p+5JmGuhMPKlBEvsK2vh41TzL3UlUHjSkrIlXmVaGZlMbIyNuFK2fXbkDJVvUmKp2uEiiqFrE+3+vfZ3F+R9a5eDqiMusLTFA57oQN8b4rwT4T/q2yYRkNW2oNEvaNuTn+QYhHU3M8e//wIBMucVrZDQsMWbeVgw1KLEO4K0P80W+kkKRb8s/wi/QSsim/OaQ0Vqi+mk+BB1YtGOHh6t1N6tLyT95B8hHsK26sM+eHZsiOD829slggQRa4p03qLSo2V6EcN3PdTf1wsesoYWJZZ4VWC4868POOEv2jFpu5BzTa6tZwkyIquG7ErYXDnkAMqvm1658JPnDhRc3ojXk90zJNmqbfhCkYikaZUy5ebf31twGapFcOG3/25ewcwp8i/y8gufq4fedIqsdjznVfi3p1+WY6RWa9Jrm5IGJZcN/ZZT4o30VnTFIJvlWRnjXvj6t4833sxf/MKTZZiMJw9iBDzasn+tLRPvFXnuqW5lTSokU0twTNM+jjWIK+el6OYSnTXJnB5fBPxQ6oJg0jy0jVUEOLu39dSA27xVmc4xXqeffQstsIvEiypQ+SKB53+85+ETywEALFXUq+nM3u5g2K/njOOSwQLCxsoYTnQuxFswA3AxVSxcVI+p+Z8+4byH0+6Ow/yAEwDMHuKxIrVBuemcQNgbYoGqGykNJMCrgkQLCVi9HqLSzDk5qLoJfeFziV71ULUzQEvxdc5J1BYPfIUKfhHirT1WpfhAuRgAhu6NKnox7XDSPDS6oFMTGbneJD/O2WySVN9/ENvs5Oj3U/XoRNicDoon6/cVbenhKZUsWftmxxxxPSV0MDT9JP3dZ2S8zD8Sqe0iwRXqN/gn4dobMz6QaTeHfZQRi9T4QPT8vJr+no7ROOPR/KXSAw3etae+w5uNum0X87Ok656DLjnRqN1tj8md+DpuWt331sLEk3Sd1f1W2y59uJL/5VBgpY+p6g/PNzPnDHDdKpk+MlMlMzY4fPKoFNHeNtwAl6ggES52H/BaSC+ZNLkxm8LXDqyBSOWzt172dNz0UcNw9TirefUOyBQDJZzVV9JHCXwDqE84l+pdDpevOXypAGduEcgI6B5U9eeVbhfgrZ+Nf/nwnLrOtbYvm9HiuhAeNjT3X6rtasN4FXZwtaWn5E7qMzaWb2KiLEV3zk93r1Ub4H30/N9/LGg2k3HllocPtJkV4nuOXoxiLUhQnrfSvw4+TSYt8WIY4UP5EHi/oHW9hfs7/07qHv8rB4VZarLvtpIj+UOpLZbhUV/Fhbfsyjj9D1BLAwQUAAIACAC6c/lOle6RfksAAABrAAAAGwAAAHVuaXZlcnNhbC91bml2ZXJzYWwucG5nLnhtbLOxr8jNUShLLSrOzM+zVTLUM1Cyt+PlsikoSi3LTC1XqACKAQUhQEmhEsg1QnDLM1NKMoBCBuZmCMGM1Mz0jBJbJQsDc7igPtBMAFBLAQIAABQAAgAIALpz+U5QF1AfdgQAABERAAAdAAAAAAAAAAEAAAAAAAAAAAB1bml2ZXJzYWwvY29tbW9uX21lc3NhZ2VzLmxuZ1BLAQIAABQAAgAIALpz+U67E9ElOQMAAJAMAAAnAAAAAAAAAAEAAAAAALEEAAB1bml2ZXJzYWwvZmxhc2hfcHVibGlzaGluZ19zZXR0aW5ncy54bWxQSwECAAAUAAIACAC6c/lOkLXbpbgCAABTCgAAIQAAAAAAAAABAAAAAAAvCAAAdW5pdmVyc2FsL2ZsYXNoX3NraW5fc2V0dGluZ3MueG1sUEsBAgAAFAACAAgAunP5TnsZ2/sMAwAAoQsAACYAAAAAAAAAAQAAAAAAJgsAAHVuaXZlcnNhbC9odG1sX3B1Ymxpc2hpbmdfc2V0dGluZ3MueG1sUEsBAgAAFAACAAgAunP5TqFP/7SZAQAAHQYAAB8AAAAAAAAAAQAAAAAAdg4AAHVuaXZlcnNhbC9odG1sX3NraW5fc2V0dGluZ3MuanNQSwECAAAUAAIACAC6c/lOPTwv0cEAAADlAQAAGgAAAAAAAAABAAAAAABMEAAAdW5pdmVyc2FsL2kxOG5fcHJlc2V0cy54bWxQSwECAAAUAAIACAC6c/lOGudXVHUAAAB0AAAAHAAAAAAAAAABAAAAAABFEQAAdW5pdmVyc2FsL2xvY2FsX3NldHRpbmdzLnhtbFBLAQIAABQAAgAIAESUV0cjtE77+wIAALAIAAAUAAAAAAAAAAEAAAAAAPQRAAB1bml2ZXJzYWwvcGxheWVyLnhtbFBLAQIAABQAAgAIALpz+U4XqeFBbwEAAPsCAAApAAAAAAAAAAEAAAAAACEVAAB1bml2ZXJzYWwvc2tpbl9jdXN0b21pemF0aW9uX3NldHRpbmdzLnhtbFBLAQIAABQAAgAIALpz+U5ic2utpwwAANohAAAXAAAAAAAAAAAAAAAAANcWAAB1bml2ZXJzYWwvdW5pdmVyc2FsLnBuZ1BLAQIAABQAAgAIALpz+U6V7pF+SwAAAGsAAAAbAAAAAAAAAAEAAAAAALMjAAB1bml2ZXJzYWwvdW5pdmVyc2FsLnBuZy54bWxQSwUGAAAAAAsACwBJAwAANyQAAAAA"/>
  <p:tag name="ISPRING_PRESENTATION_TITLE" val="15276491286321"/>
</p:tagLst>
</file>

<file path=ppt/theme/theme1.xml><?xml version="1.0" encoding="utf-8"?>
<a:theme xmlns:a="http://schemas.openxmlformats.org/drawingml/2006/main" name="Office 主题">
  <a:themeElements>
    <a:clrScheme name="自定义 2622">
      <a:dk1>
        <a:sysClr val="windowText" lastClr="000000"/>
      </a:dk1>
      <a:lt1>
        <a:sysClr val="window" lastClr="FFFFFF"/>
      </a:lt1>
      <a:dk2>
        <a:srgbClr val="0FB4DB"/>
      </a:dk2>
      <a:lt2>
        <a:srgbClr val="F46665"/>
      </a:lt2>
      <a:accent1>
        <a:srgbClr val="F46665"/>
      </a:accent1>
      <a:accent2>
        <a:srgbClr val="0FB4DB"/>
      </a:accent2>
      <a:accent3>
        <a:srgbClr val="F46665"/>
      </a:accent3>
      <a:accent4>
        <a:srgbClr val="0FB4DB"/>
      </a:accent4>
      <a:accent5>
        <a:srgbClr val="F46665"/>
      </a:accent5>
      <a:accent6>
        <a:srgbClr val="0FB4DB"/>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3472</Words>
  <Application>WPS 演示</Application>
  <PresentationFormat>自定义</PresentationFormat>
  <Paragraphs>403</Paragraphs>
  <Slides>30</Slides>
  <Notes>11</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30</vt:i4>
      </vt:variant>
    </vt:vector>
  </HeadingPairs>
  <TitlesOfParts>
    <vt:vector size="42" baseType="lpstr">
      <vt:lpstr>Arial</vt:lpstr>
      <vt:lpstr>宋体</vt:lpstr>
      <vt:lpstr>Wingdings</vt:lpstr>
      <vt:lpstr>微软雅黑</vt:lpstr>
      <vt:lpstr>仿宋_GB2312</vt:lpstr>
      <vt:lpstr>仿宋</vt:lpstr>
      <vt:lpstr>Impact</vt:lpstr>
      <vt:lpstr>Wingdings</vt:lpstr>
      <vt:lpstr>Arial Unicode MS</vt:lpstr>
      <vt:lpstr>Arial Black</vt:lpstr>
      <vt:lpstr>Calibri</vt:lpstr>
      <vt:lpstr>Office 主题</vt:lpstr>
      <vt:lpstr>PowerPoint 演示文稿</vt:lpstr>
      <vt:lpstr>PowerPoint 演示文稿</vt:lpstr>
      <vt:lpstr>PowerPoint 演示文稿</vt:lpstr>
      <vt:lpstr>上课流程</vt:lpstr>
      <vt:lpstr>课表怎么看？（举例说明）</vt:lpstr>
      <vt:lpstr>预习很重要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登陆系统</vt:lpstr>
      <vt:lpstr>PowerPoint 演示文稿</vt:lpstr>
      <vt:lpstr>PowerPoint 演示文稿</vt:lpstr>
      <vt:lpstr>PowerPoint 演示文稿</vt:lpstr>
      <vt:lpstr>高分其实很简单，做到以下几点就可以：</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清新简约教师说课教育教学通用动态模板</dc:title>
  <dc:creator>极简办公</dc:creator>
  <cp:keywords>www.jjppt.com</cp:keywords>
  <dc:description>www.jjppt.com</dc:description>
  <cp:lastModifiedBy>Administrator</cp:lastModifiedBy>
  <cp:revision>85</cp:revision>
  <dcterms:created xsi:type="dcterms:W3CDTF">2015-05-05T08:02:00Z</dcterms:created>
  <dcterms:modified xsi:type="dcterms:W3CDTF">2021-09-29T03:40:48Z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36FE72CAAA954754A34B54927B8F70CF</vt:lpwstr>
  </property>
</Properties>
</file>